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 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7" r:id="rId2"/>
    <p:sldId id="681" r:id="rId3"/>
    <p:sldId id="686" r:id="rId4"/>
    <p:sldId id="691" r:id="rId5"/>
    <p:sldId id="692" r:id="rId6"/>
    <p:sldId id="690" r:id="rId7"/>
    <p:sldId id="687" r:id="rId8"/>
    <p:sldId id="688" r:id="rId9"/>
    <p:sldId id="689" r:id="rId10"/>
    <p:sldId id="694" r:id="rId11"/>
    <p:sldId id="726" r:id="rId12"/>
    <p:sldId id="727" r:id="rId13"/>
    <p:sldId id="724" r:id="rId14"/>
    <p:sldId id="725" r:id="rId15"/>
    <p:sldId id="728" r:id="rId16"/>
    <p:sldId id="693" r:id="rId17"/>
    <p:sldId id="695" r:id="rId18"/>
    <p:sldId id="699" r:id="rId19"/>
    <p:sldId id="696" r:id="rId20"/>
    <p:sldId id="733" r:id="rId21"/>
    <p:sldId id="734" r:id="rId22"/>
    <p:sldId id="735" r:id="rId23"/>
    <p:sldId id="697" r:id="rId24"/>
    <p:sldId id="703" r:id="rId25"/>
    <p:sldId id="704" r:id="rId26"/>
    <p:sldId id="705" r:id="rId27"/>
    <p:sldId id="706" r:id="rId28"/>
    <p:sldId id="707" r:id="rId29"/>
    <p:sldId id="713" r:id="rId30"/>
    <p:sldId id="730" r:id="rId31"/>
    <p:sldId id="698" r:id="rId32"/>
    <p:sldId id="712" r:id="rId33"/>
    <p:sldId id="714" r:id="rId34"/>
    <p:sldId id="711" r:id="rId35"/>
    <p:sldId id="731" r:id="rId36"/>
    <p:sldId id="716" r:id="rId37"/>
    <p:sldId id="717" r:id="rId38"/>
    <p:sldId id="718" r:id="rId39"/>
    <p:sldId id="719" r:id="rId40"/>
    <p:sldId id="722" r:id="rId41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CCCC"/>
    <a:srgbClr val="FF99CC"/>
    <a:srgbClr val="CCFFCC"/>
    <a:srgbClr val="CCFFFF"/>
    <a:srgbClr val="FFCC66"/>
    <a:srgbClr val="FFFFFF"/>
    <a:srgbClr val="336699"/>
    <a:srgbClr val="5E3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 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 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C157FA0-23FE-4F0A-9D08-B4924BCC48D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6656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 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8995ED6-9D16-4217-9656-BCF7BCC2ED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815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 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CA010-86EB-44D4-ABD1-7DDA3450C776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7B19-834A-4012-B99E-87C1E428AF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4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68EB1-6C19-42E7-82E5-CD78D93AF8BD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B7337-00D8-4BE6-820B-E9BC4A2045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223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C96EB-B6BF-4D86-81C4-4A0ADBBA0477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71865-FED3-4FF7-AEA9-CB0C7662D3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5251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591A8-61FB-4104-AF82-56AC13B9ECBD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8CA0-323E-494B-9F5E-7BB2BCE9690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1524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629FB-6CD0-42F7-9D90-125C1906986E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4BAE5-C677-48AD-A34A-43D2D11B202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564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8AECE-2AB2-4643-83F3-B672D726810A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FAAF8-164B-4BDF-A4D0-8EBC8FC39B3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565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EB670-8334-4510-B966-6F53A537BACA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1B973-7E80-4206-B6BE-C6A01314AC6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723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C8969-0D05-4DE2-9AEA-9EC9A64F7D61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59E67-B57C-400F-8099-1B41405CA7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105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B3038-A7C6-422F-8449-DC94A3183B72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C7E5C-32AD-4685-B019-70715440D5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2789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E8EB4-150F-4EA3-91E3-2A99420135A4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835D9-5D01-406F-B2ED-D9467D97EBE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870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04777-2A45-4D35-A68D-6F480DEDB783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F4C00-2D30-44B8-A8C3-147C77533C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299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BBC1D-E4A4-47D5-9517-4546C997AD94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9C8DB-4B14-42F2-82FD-BDB23C008F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104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F6095-00D0-482C-AED4-44740F5AB59A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FF329-B174-4BC4-86EA-1115CDE6F8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3108305"/>
      </p:ext>
    </p:extLst>
  </p:cSld>
  <p:clrMapOvr>
    <a:masterClrMapping/>
  </p:clrMapOvr>
</p:sldLayout>
</file>

<file path=ppt/slideMasters/_rels/slideMaster1.xml.rels><?xml version="1.0" encoding="UTF-8" standalone="yes"?> 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4874147-226E-437E-B511-52C096BBAD35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0835935-9C65-4909-9C65-B279E07D5C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80808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 <Relationships xmlns="http://schemas.openxmlformats.org/package/2006/relationships"><Relationship Id="rId3" Type="http://schemas.openxmlformats.org/officeDocument/2006/relationships/hyperlink" Target="https://www.educationusingpowerpoint.co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 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 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 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 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 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 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 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 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 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 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 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 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 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 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 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 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 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D65B75-036F-47B9-BFF9-8F5E60C90D45}" type="datetime1">
              <a:rPr lang="en-GB" altLang="en-US" sz="16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FontTx/>
                <a:buNone/>
              </a:pPr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4099" name="Date Placeholder 1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AFBAAE4-D613-44EE-B830-C50540B6CA4B}" type="datetime1">
              <a:rPr lang="en-GB" altLang="en-US" sz="1600">
                <a:solidFill>
                  <a:schemeClr val="bg2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09550" y="100718"/>
            <a:ext cx="8705850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GB" sz="11500" b="1" dirty="0" smtClean="0">
                <a:effectLst>
                  <a:outerShdw blurRad="38100" dist="38100" dir="2700000" algn="tl">
                    <a:srgbClr val="808080"/>
                  </a:outerShdw>
                </a:effectLst>
              </a:rPr>
              <a:t>Atomic Structure</a:t>
            </a:r>
            <a:endParaRPr lang="en-GB" sz="11500" b="1" dirty="0"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4102" name="TextBox 1"/>
          <p:cNvSpPr txBox="1">
            <a:spLocks noChangeArrowheads="1"/>
          </p:cNvSpPr>
          <p:nvPr/>
        </p:nvSpPr>
        <p:spPr bwMode="auto">
          <a:xfrm>
            <a:off x="50800" y="3590616"/>
            <a:ext cx="9021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i="1" dirty="0"/>
              <a:t>2016 Physics topic </a:t>
            </a:r>
            <a:r>
              <a:rPr lang="en-GB" altLang="en-US" sz="2400" i="1" dirty="0" smtClean="0"/>
              <a:t>4</a:t>
            </a:r>
            <a:endParaRPr lang="en-GB" altLang="en-US" sz="2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356" y="4305670"/>
            <a:ext cx="4689744" cy="2162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09550" y="4305670"/>
            <a:ext cx="33845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y-GB" altLang="en-US" sz="2400" dirty="0"/>
              <a:t>W Richards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cy-GB" altLang="en-US" sz="2400" dirty="0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y-GB" altLang="en-US" sz="2400" dirty="0" smtClean="0">
                <a:hlinkClick r:id="rId3"/>
              </a:rPr>
              <a:t>Education Using PowerPoint</a:t>
            </a: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D90BF4EC-3492-4C6E-A418-C16DA57D5810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950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smtClean="0">
                <a:effectLst/>
              </a:rPr>
              <a:t>Ionisation</a:t>
            </a:r>
          </a:p>
        </p:txBody>
      </p:sp>
      <p:sp>
        <p:nvSpPr>
          <p:cNvPr id="149508" name="Text Box 3"/>
          <p:cNvSpPr txBox="1">
            <a:spLocks noChangeArrowheads="1"/>
          </p:cNvSpPr>
          <p:nvPr/>
        </p:nvSpPr>
        <p:spPr bwMode="auto">
          <a:xfrm>
            <a:off x="0" y="76517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 smtClean="0">
                <a:solidFill>
                  <a:srgbClr val="CCCCFF"/>
                </a:solidFill>
              </a:rPr>
              <a:t>Atoms will turn into a positive ion if they lose an electron.</a:t>
            </a:r>
            <a:endParaRPr lang="en-GB" altLang="en-US" dirty="0">
              <a:solidFill>
                <a:srgbClr val="CCCCFF"/>
              </a:solidFill>
            </a:endParaRPr>
          </a:p>
        </p:txBody>
      </p:sp>
      <p:grpSp>
        <p:nvGrpSpPr>
          <p:cNvPr id="149509" name="Group 4"/>
          <p:cNvGrpSpPr>
            <a:grpSpLocks/>
          </p:cNvGrpSpPr>
          <p:nvPr/>
        </p:nvGrpSpPr>
        <p:grpSpPr bwMode="auto">
          <a:xfrm>
            <a:off x="4140200" y="3644900"/>
            <a:ext cx="990600" cy="1066800"/>
            <a:chOff x="1536" y="1344"/>
            <a:chExt cx="624" cy="672"/>
          </a:xfrm>
        </p:grpSpPr>
        <p:sp>
          <p:nvSpPr>
            <p:cNvPr id="180229" name="Oval 5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9520" name="Oval 6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9521" name="Oval 7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0232" name="Oval 8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49510" name="Oval 9"/>
          <p:cNvSpPr>
            <a:spLocks noChangeArrowheads="1"/>
          </p:cNvSpPr>
          <p:nvPr/>
        </p:nvSpPr>
        <p:spPr bwMode="auto">
          <a:xfrm>
            <a:off x="1092200" y="2882900"/>
            <a:ext cx="7162800" cy="25908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80234" name="Oval 10"/>
          <p:cNvSpPr>
            <a:spLocks noChangeArrowheads="1"/>
          </p:cNvSpPr>
          <p:nvPr/>
        </p:nvSpPr>
        <p:spPr bwMode="auto">
          <a:xfrm>
            <a:off x="4465638" y="5389563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80235" name="Oval 11"/>
          <p:cNvSpPr>
            <a:spLocks noChangeArrowheads="1"/>
          </p:cNvSpPr>
          <p:nvPr/>
        </p:nvSpPr>
        <p:spPr bwMode="auto">
          <a:xfrm>
            <a:off x="4538663" y="2725738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80236" name="Group 12"/>
          <p:cNvGrpSpPr>
            <a:grpSpLocks/>
          </p:cNvGrpSpPr>
          <p:nvPr/>
        </p:nvGrpSpPr>
        <p:grpSpPr bwMode="auto">
          <a:xfrm>
            <a:off x="-601663" y="2565400"/>
            <a:ext cx="601663" cy="492125"/>
            <a:chOff x="1875" y="1133"/>
            <a:chExt cx="379" cy="310"/>
          </a:xfrm>
        </p:grpSpPr>
        <p:sp>
          <p:nvSpPr>
            <p:cNvPr id="149515" name="Oval 13"/>
            <p:cNvSpPr>
              <a:spLocks noChangeArrowheads="1"/>
            </p:cNvSpPr>
            <p:nvPr/>
          </p:nvSpPr>
          <p:spPr bwMode="auto">
            <a:xfrm>
              <a:off x="1875" y="1133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9516" name="Oval 14"/>
            <p:cNvSpPr>
              <a:spLocks noChangeArrowheads="1"/>
            </p:cNvSpPr>
            <p:nvPr/>
          </p:nvSpPr>
          <p:spPr bwMode="auto">
            <a:xfrm>
              <a:off x="2064" y="1253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0239" name="Oval 15"/>
            <p:cNvSpPr>
              <a:spLocks noChangeArrowheads="1"/>
            </p:cNvSpPr>
            <p:nvPr/>
          </p:nvSpPr>
          <p:spPr bwMode="auto">
            <a:xfrm>
              <a:off x="2018" y="1162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0240" name="Oval 16"/>
            <p:cNvSpPr>
              <a:spLocks noChangeArrowheads="1"/>
            </p:cNvSpPr>
            <p:nvPr/>
          </p:nvSpPr>
          <p:spPr bwMode="auto">
            <a:xfrm>
              <a:off x="1951" y="1247"/>
              <a:ext cx="190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80241" name="Text Box 17"/>
          <p:cNvSpPr txBox="1">
            <a:spLocks noChangeArrowheads="1"/>
          </p:cNvSpPr>
          <p:nvPr/>
        </p:nvSpPr>
        <p:spPr bwMode="auto">
          <a:xfrm>
            <a:off x="0" y="5670550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dirty="0" smtClean="0">
                <a:solidFill>
                  <a:srgbClr val="CCCCFF"/>
                </a:solidFill>
              </a:rPr>
              <a:t>In this case, the ionisation was caused by radiation – we call this “ionising radiation”.</a:t>
            </a:r>
            <a:endParaRPr lang="en-US" altLang="en-US" dirty="0">
              <a:solidFill>
                <a:srgbClr val="CC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91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4617E-6 C 0.21493 -4.84617E-6 0.38993 0.08467 0.38993 0.18876 C 0.38993 0.29263 0.21493 0.37775 1.66667E-6 0.37775 C -0.21493 0.37775 -0.38976 0.29263 -0.38976 0.18876 C -0.38976 0.08467 -0.21493 -4.84617E-6 1.66667E-6 -4.84617E-6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21906E-6 C -0.21476 -1.21906E-6 -0.38993 -0.08674 -0.38993 -0.19408 C -0.38993 -0.30095 -0.21476 -0.38816 1.66667E-6 -0.38816 C 0.2151 -0.38816 0.38976 -0.30095 0.38976 -0.19408 C 0.38976 -0.08674 0.2151 -1.21906E-6 1.66667E-6 -1.21906E-6 Z " pathEditMode="relative" rAng="10800000" ptsTypes="fffff">
                                      <p:cBhvr>
                                        <p:cTn id="8" dur="2000" fill="hold"/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34189E-6 L 1.06319 -0.07333 " pathEditMode="relative" ptsTypes="AA">
                                      <p:cBhvr>
                                        <p:cTn id="12" dur="2000" fill="hold"/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.55556E-6 -5.66736E-7 L 0.52761 0.41985 " pathEditMode="relative" ptsTypes="AA">
                                      <p:cBhvr>
                                        <p:cTn id="14" dur="2000" fill="hold"/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34" grpId="0" animBg="1"/>
      <p:bldP spid="180235" grpId="0" animBg="1"/>
      <p:bldP spid="180235" grpId="1" animBg="1"/>
      <p:bldP spid="1802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370F-0B3A-458A-80A2-203F35032562}" type="datetime1">
              <a:rPr lang="en-GB" altLang="en-US"/>
              <a:pPr/>
              <a:t>01/05/2020</a:t>
            </a:fld>
            <a:endParaRPr lang="en-GB" altLang="en-US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762000"/>
          </a:xfrm>
        </p:spPr>
        <p:txBody>
          <a:bodyPr/>
          <a:lstStyle/>
          <a:p>
            <a:r>
              <a:rPr lang="en-GB" altLang="en-US" sz="4000"/>
              <a:t>The Development of Atomic Structure Theory</a:t>
            </a:r>
          </a:p>
        </p:txBody>
      </p:sp>
      <p:sp>
        <p:nvSpPr>
          <p:cNvPr id="221188" name="Text Box 4"/>
          <p:cNvSpPr txBox="1">
            <a:spLocks noChangeArrowheads="1"/>
          </p:cNvSpPr>
          <p:nvPr/>
        </p:nvSpPr>
        <p:spPr bwMode="auto">
          <a:xfrm>
            <a:off x="0" y="1341438"/>
            <a:ext cx="9144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dirty="0">
                <a:solidFill>
                  <a:srgbClr val="99FF99"/>
                </a:solidFill>
              </a:rPr>
              <a:t>Task: Find out how the following people have contributed to our understanding of atomic theory, including what they discovered and how their ideas were proved:</a:t>
            </a:r>
          </a:p>
        </p:txBody>
      </p:sp>
      <p:grpSp>
        <p:nvGrpSpPr>
          <p:cNvPr id="221191" name="Group 7"/>
          <p:cNvGrpSpPr>
            <a:grpSpLocks/>
          </p:cNvGrpSpPr>
          <p:nvPr/>
        </p:nvGrpSpPr>
        <p:grpSpPr bwMode="auto">
          <a:xfrm>
            <a:off x="-1" y="2565400"/>
            <a:ext cx="1691417" cy="2210012"/>
            <a:chOff x="4543" y="1706"/>
            <a:chExt cx="1272" cy="1662"/>
          </a:xfrm>
        </p:grpSpPr>
        <p:pic>
          <p:nvPicPr>
            <p:cNvPr id="6165" name="Picture 21" descr="Dalt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3" y="1706"/>
              <a:ext cx="1217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190" name="Text Box 6"/>
            <p:cNvSpPr txBox="1">
              <a:spLocks noChangeArrowheads="1"/>
            </p:cNvSpPr>
            <p:nvPr/>
          </p:nvSpPr>
          <p:spPr bwMode="auto">
            <a:xfrm>
              <a:off x="4558" y="3067"/>
              <a:ext cx="1257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sz="2000" dirty="0">
                  <a:solidFill>
                    <a:srgbClr val="FFCCFF"/>
                  </a:solidFill>
                </a:rPr>
                <a:t>John Dalton</a:t>
              </a:r>
            </a:p>
          </p:txBody>
        </p:sp>
      </p:grpSp>
      <p:grpSp>
        <p:nvGrpSpPr>
          <p:cNvPr id="221202" name="Group 18"/>
          <p:cNvGrpSpPr>
            <a:grpSpLocks/>
          </p:cNvGrpSpPr>
          <p:nvPr/>
        </p:nvGrpSpPr>
        <p:grpSpPr bwMode="auto">
          <a:xfrm>
            <a:off x="1834742" y="4005064"/>
            <a:ext cx="1704715" cy="2527819"/>
            <a:chOff x="1383" y="2432"/>
            <a:chExt cx="1282" cy="1901"/>
          </a:xfrm>
        </p:grpSpPr>
        <p:pic>
          <p:nvPicPr>
            <p:cNvPr id="221193" name="Picture 9" descr="thoms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3" y="2432"/>
              <a:ext cx="1282" cy="1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1198" name="Text Box 14"/>
            <p:cNvSpPr txBox="1">
              <a:spLocks noChangeArrowheads="1"/>
            </p:cNvSpPr>
            <p:nvPr/>
          </p:nvSpPr>
          <p:spPr bwMode="auto">
            <a:xfrm>
              <a:off x="1383" y="4032"/>
              <a:ext cx="1270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altLang="en-US" sz="2000" dirty="0">
                  <a:solidFill>
                    <a:srgbClr val="CCECFF"/>
                  </a:solidFill>
                </a:rPr>
                <a:t>JJ Thomson</a:t>
              </a:r>
            </a:p>
          </p:txBody>
        </p:sp>
      </p:grpSp>
      <p:grpSp>
        <p:nvGrpSpPr>
          <p:cNvPr id="221203" name="Group 19"/>
          <p:cNvGrpSpPr>
            <a:grpSpLocks/>
          </p:cNvGrpSpPr>
          <p:nvPr/>
        </p:nvGrpSpPr>
        <p:grpSpPr bwMode="auto">
          <a:xfrm>
            <a:off x="3682783" y="2565400"/>
            <a:ext cx="1695406" cy="2878867"/>
            <a:chOff x="3107" y="1616"/>
            <a:chExt cx="1275" cy="2165"/>
          </a:xfrm>
        </p:grpSpPr>
        <p:pic>
          <p:nvPicPr>
            <p:cNvPr id="221195" name="Picture 11" descr="ruther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1616"/>
              <a:ext cx="1230" cy="1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1199" name="Text Box 15"/>
            <p:cNvSpPr txBox="1">
              <a:spLocks noChangeArrowheads="1"/>
            </p:cNvSpPr>
            <p:nvPr/>
          </p:nvSpPr>
          <p:spPr bwMode="auto">
            <a:xfrm>
              <a:off x="3107" y="3249"/>
              <a:ext cx="1270" cy="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000" dirty="0">
                  <a:solidFill>
                    <a:srgbClr val="C7FFAA"/>
                  </a:solidFill>
                </a:rPr>
                <a:t>Ernest Rutherford</a:t>
              </a:r>
            </a:p>
          </p:txBody>
        </p:sp>
      </p:grpSp>
      <p:grpSp>
        <p:nvGrpSpPr>
          <p:cNvPr id="221201" name="Group 17"/>
          <p:cNvGrpSpPr>
            <a:grpSpLocks/>
          </p:cNvGrpSpPr>
          <p:nvPr/>
        </p:nvGrpSpPr>
        <p:grpSpPr bwMode="auto">
          <a:xfrm>
            <a:off x="5636364" y="4005064"/>
            <a:ext cx="1598337" cy="2510531"/>
            <a:chOff x="4558" y="2445"/>
            <a:chExt cx="1202" cy="1888"/>
          </a:xfrm>
        </p:grpSpPr>
        <p:pic>
          <p:nvPicPr>
            <p:cNvPr id="221197" name="Picture 13" descr="bohr-l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2445"/>
              <a:ext cx="1200" cy="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1200" name="Text Box 16"/>
            <p:cNvSpPr txBox="1">
              <a:spLocks noChangeArrowheads="1"/>
            </p:cNvSpPr>
            <p:nvPr/>
          </p:nvSpPr>
          <p:spPr bwMode="auto">
            <a:xfrm>
              <a:off x="4558" y="4032"/>
              <a:ext cx="1202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000" dirty="0" err="1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Neils</a:t>
              </a:r>
              <a:r>
                <a:rPr lang="en-GB" altLang="en-US" sz="2000" dirty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 Bohr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495535" y="2561645"/>
            <a:ext cx="1648465" cy="2845859"/>
            <a:chOff x="7495535" y="2561645"/>
            <a:chExt cx="1648465" cy="2845859"/>
          </a:xfrm>
        </p:grpSpPr>
        <p:pic>
          <p:nvPicPr>
            <p:cNvPr id="115714" name="Picture 2" descr="http://www.hilliontchernobyl.com/Images/Chadwick_James_p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5535" y="2561645"/>
              <a:ext cx="1595677" cy="1970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7502184" y="4699618"/>
              <a:ext cx="16418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James Chadwick</a:t>
              </a:r>
              <a:endParaRPr lang="en-GB" sz="2000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519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1370F-0B3A-458A-80A2-203F35032562}" type="datetime1">
              <a:rPr lang="en-GB" altLang="en-US"/>
              <a:pPr/>
              <a:t>01/05/2020</a:t>
            </a:fld>
            <a:endParaRPr lang="en-GB" altLang="en-US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5406" y="199798"/>
            <a:ext cx="7308304" cy="762000"/>
          </a:xfrm>
        </p:spPr>
        <p:txBody>
          <a:bodyPr/>
          <a:lstStyle/>
          <a:p>
            <a:r>
              <a:rPr lang="en-GB" altLang="en-US" sz="4000" dirty="0"/>
              <a:t>The Development of Atomic Structure Theory</a:t>
            </a:r>
          </a:p>
        </p:txBody>
      </p:sp>
      <p:grpSp>
        <p:nvGrpSpPr>
          <p:cNvPr id="221191" name="Group 7"/>
          <p:cNvGrpSpPr>
            <a:grpSpLocks/>
          </p:cNvGrpSpPr>
          <p:nvPr/>
        </p:nvGrpSpPr>
        <p:grpSpPr bwMode="auto">
          <a:xfrm>
            <a:off x="200127" y="265958"/>
            <a:ext cx="1354990" cy="2056677"/>
            <a:chOff x="4543" y="1706"/>
            <a:chExt cx="1272" cy="1984"/>
          </a:xfrm>
        </p:grpSpPr>
        <p:pic>
          <p:nvPicPr>
            <p:cNvPr id="6165" name="Picture 21" descr="Dalt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3" y="1706"/>
              <a:ext cx="1217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190" name="Text Box 6"/>
            <p:cNvSpPr txBox="1">
              <a:spLocks noChangeArrowheads="1"/>
            </p:cNvSpPr>
            <p:nvPr/>
          </p:nvSpPr>
          <p:spPr bwMode="auto">
            <a:xfrm>
              <a:off x="4558" y="3067"/>
              <a:ext cx="1257" cy="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1800" dirty="0">
                  <a:solidFill>
                    <a:srgbClr val="FFCCFF"/>
                  </a:solidFill>
                </a:rPr>
                <a:t>John Dalton</a:t>
              </a:r>
            </a:p>
          </p:txBody>
        </p:sp>
      </p:grpSp>
      <p:grpSp>
        <p:nvGrpSpPr>
          <p:cNvPr id="221202" name="Group 18"/>
          <p:cNvGrpSpPr>
            <a:grpSpLocks/>
          </p:cNvGrpSpPr>
          <p:nvPr/>
        </p:nvGrpSpPr>
        <p:grpSpPr bwMode="auto">
          <a:xfrm>
            <a:off x="7614118" y="1399315"/>
            <a:ext cx="1437132" cy="2461733"/>
            <a:chOff x="1383" y="2432"/>
            <a:chExt cx="1282" cy="2196"/>
          </a:xfrm>
        </p:grpSpPr>
        <p:pic>
          <p:nvPicPr>
            <p:cNvPr id="221193" name="Picture 9" descr="thoms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3" y="2432"/>
              <a:ext cx="1282" cy="1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1198" name="Text Box 14"/>
            <p:cNvSpPr txBox="1">
              <a:spLocks noChangeArrowheads="1"/>
            </p:cNvSpPr>
            <p:nvPr/>
          </p:nvSpPr>
          <p:spPr bwMode="auto">
            <a:xfrm>
              <a:off x="1383" y="4032"/>
              <a:ext cx="127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000" dirty="0">
                  <a:solidFill>
                    <a:srgbClr val="CCECFF"/>
                  </a:solidFill>
                </a:rPr>
                <a:t>JJ Thomson</a:t>
              </a:r>
            </a:p>
          </p:txBody>
        </p:sp>
      </p:grpSp>
      <p:grpSp>
        <p:nvGrpSpPr>
          <p:cNvPr id="221203" name="Group 19"/>
          <p:cNvGrpSpPr>
            <a:grpSpLocks/>
          </p:cNvGrpSpPr>
          <p:nvPr/>
        </p:nvGrpSpPr>
        <p:grpSpPr bwMode="auto">
          <a:xfrm>
            <a:off x="27045" y="2389321"/>
            <a:ext cx="1427425" cy="2338643"/>
            <a:chOff x="3042" y="1616"/>
            <a:chExt cx="1340" cy="2256"/>
          </a:xfrm>
        </p:grpSpPr>
        <p:pic>
          <p:nvPicPr>
            <p:cNvPr id="221195" name="Picture 11" descr="ruther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1616"/>
              <a:ext cx="1230" cy="1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1199" name="Text Box 15"/>
            <p:cNvSpPr txBox="1">
              <a:spLocks noChangeArrowheads="1"/>
            </p:cNvSpPr>
            <p:nvPr/>
          </p:nvSpPr>
          <p:spPr bwMode="auto">
            <a:xfrm>
              <a:off x="3042" y="3249"/>
              <a:ext cx="1335" cy="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1800" dirty="0">
                  <a:solidFill>
                    <a:srgbClr val="C7FFAA"/>
                  </a:solidFill>
                </a:rPr>
                <a:t>Ernest Rutherford</a:t>
              </a:r>
            </a:p>
          </p:txBody>
        </p:sp>
      </p:grpSp>
      <p:grpSp>
        <p:nvGrpSpPr>
          <p:cNvPr id="221201" name="Group 17"/>
          <p:cNvGrpSpPr>
            <a:grpSpLocks/>
          </p:cNvGrpSpPr>
          <p:nvPr/>
        </p:nvGrpSpPr>
        <p:grpSpPr bwMode="auto">
          <a:xfrm>
            <a:off x="7656258" y="4163262"/>
            <a:ext cx="1347451" cy="2116461"/>
            <a:chOff x="4558" y="2445"/>
            <a:chExt cx="1202" cy="1888"/>
          </a:xfrm>
        </p:grpSpPr>
        <p:pic>
          <p:nvPicPr>
            <p:cNvPr id="221197" name="Picture 13" descr="bohr-l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2445"/>
              <a:ext cx="1200" cy="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1200" name="Text Box 16"/>
            <p:cNvSpPr txBox="1">
              <a:spLocks noChangeArrowheads="1"/>
            </p:cNvSpPr>
            <p:nvPr/>
          </p:nvSpPr>
          <p:spPr bwMode="auto">
            <a:xfrm>
              <a:off x="4558" y="4032"/>
              <a:ext cx="1202" cy="3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000" dirty="0" err="1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Neils</a:t>
              </a:r>
              <a:r>
                <a:rPr lang="en-GB" altLang="en-US" sz="2000" dirty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 Bohr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9766" y="4753672"/>
            <a:ext cx="1354294" cy="2166531"/>
            <a:chOff x="3244178" y="3911948"/>
            <a:chExt cx="1690549" cy="2779098"/>
          </a:xfrm>
        </p:grpSpPr>
        <p:pic>
          <p:nvPicPr>
            <p:cNvPr id="115714" name="Picture 2" descr="http://www.hilliontchernobyl.com/Images/Chadwick_James_p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4178" y="3911948"/>
              <a:ext cx="1595677" cy="1970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292911" y="5861971"/>
              <a:ext cx="1641816" cy="829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James Chadwick</a:t>
              </a:r>
              <a:endParaRPr lang="en-GB" sz="1800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4" name="Rounded Rectangular Callout 3"/>
          <p:cNvSpPr/>
          <p:nvPr/>
        </p:nvSpPr>
        <p:spPr bwMode="auto">
          <a:xfrm>
            <a:off x="1724006" y="1383465"/>
            <a:ext cx="5393147" cy="821399"/>
          </a:xfrm>
          <a:prstGeom prst="wedgeRoundRectCallout">
            <a:avLst>
              <a:gd name="adj1" fmla="val -57649"/>
              <a:gd name="adj2" fmla="val -56711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I proposed that all matter is made up </a:t>
            </a:r>
            <a:r>
              <a:rPr lang="en-GB" sz="2000" dirty="0" smtClean="0">
                <a:solidFill>
                  <a:schemeClr val="tx1"/>
                </a:solidFill>
                <a:latin typeface="Comic Sans MS" charset="0"/>
                <a:ea typeface="ＭＳ Ｐゴシック" charset="0"/>
              </a:rPr>
              <a:t>of atoms – the smallest thing possible.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21" name="Rounded Rectangular Callout 20"/>
          <p:cNvSpPr/>
          <p:nvPr/>
        </p:nvSpPr>
        <p:spPr bwMode="auto">
          <a:xfrm>
            <a:off x="2123728" y="2399819"/>
            <a:ext cx="5667903" cy="821399"/>
          </a:xfrm>
          <a:prstGeom prst="wedgeRoundRectCallout">
            <a:avLst>
              <a:gd name="adj1" fmla="val 58710"/>
              <a:gd name="adj2" fmla="val -71554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I discovered electrons</a:t>
            </a:r>
            <a:r>
              <a:rPr kumimoji="0" lang="en-GB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 and therefore proved that atoms can be made of smaller things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22" name="Rounded Rectangular Callout 21"/>
          <p:cNvSpPr/>
          <p:nvPr/>
        </p:nvSpPr>
        <p:spPr bwMode="auto">
          <a:xfrm>
            <a:off x="1586567" y="3416173"/>
            <a:ext cx="5514994" cy="821399"/>
          </a:xfrm>
          <a:prstGeom prst="wedgeRoundRectCallout">
            <a:avLst>
              <a:gd name="adj1" fmla="val -62184"/>
              <a:gd name="adj2" fmla="val -81096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I showed that the atom </a:t>
            </a:r>
            <a:r>
              <a:rPr kumimoji="0" lang="en-GB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was made of a small central nucleus with electrons orbiting it.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23" name="Rounded Rectangular Callout 22"/>
          <p:cNvSpPr/>
          <p:nvPr/>
        </p:nvSpPr>
        <p:spPr bwMode="auto">
          <a:xfrm>
            <a:off x="1980859" y="4455820"/>
            <a:ext cx="5514994" cy="821399"/>
          </a:xfrm>
          <a:prstGeom prst="wedgeRoundRectCallout">
            <a:avLst>
              <a:gd name="adj1" fmla="val 60984"/>
              <a:gd name="adj2" fmla="val 55671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I showed that these electrons</a:t>
            </a:r>
            <a:r>
              <a:rPr kumimoji="0" lang="en-GB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 orbit at specific distances from the atom.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charset="0"/>
              <a:ea typeface="ＭＳ Ｐゴシック" charset="0"/>
            </a:endParaRPr>
          </a:p>
        </p:txBody>
      </p:sp>
      <p:sp>
        <p:nvSpPr>
          <p:cNvPr id="24" name="Rounded Rectangular Callout 23"/>
          <p:cNvSpPr/>
          <p:nvPr/>
        </p:nvSpPr>
        <p:spPr bwMode="auto">
          <a:xfrm>
            <a:off x="1980859" y="5546173"/>
            <a:ext cx="5514994" cy="821399"/>
          </a:xfrm>
          <a:prstGeom prst="wedgeRoundRectCallout">
            <a:avLst>
              <a:gd name="adj1" fmla="val -64868"/>
              <a:gd name="adj2" fmla="val -37628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I showed</a:t>
            </a:r>
            <a:r>
              <a:rPr kumimoji="0" lang="en-GB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charset="0"/>
                <a:ea typeface="ＭＳ Ｐゴシック" charset="0"/>
              </a:rPr>
              <a:t> that there are neutrons in the nucleus as well as protons.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9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pPr>
              <a:defRPr/>
            </a:pPr>
            <a:fld id="{89B2479F-9F18-4524-A3EC-7F979488B000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Structure of the atom</a:t>
            </a:r>
          </a:p>
        </p:txBody>
      </p:sp>
      <p:grpSp>
        <p:nvGrpSpPr>
          <p:cNvPr id="94211" name="Group 3"/>
          <p:cNvGrpSpPr>
            <a:grpSpLocks/>
          </p:cNvGrpSpPr>
          <p:nvPr/>
        </p:nvGrpSpPr>
        <p:grpSpPr bwMode="auto">
          <a:xfrm>
            <a:off x="6172200" y="1066800"/>
            <a:ext cx="2286000" cy="2286000"/>
            <a:chOff x="2256" y="2304"/>
            <a:chExt cx="1440" cy="1440"/>
          </a:xfrm>
        </p:grpSpPr>
        <p:sp>
          <p:nvSpPr>
            <p:cNvPr id="104457" name="Oval 4"/>
            <p:cNvSpPr>
              <a:spLocks noChangeArrowheads="1"/>
            </p:cNvSpPr>
            <p:nvPr/>
          </p:nvSpPr>
          <p:spPr bwMode="auto">
            <a:xfrm>
              <a:off x="2256" y="2304"/>
              <a:ext cx="1440" cy="1440"/>
            </a:xfrm>
            <a:prstGeom prst="ellipse">
              <a:avLst/>
            </a:prstGeom>
            <a:gradFill rotWithShape="0">
              <a:gsLst>
                <a:gs pos="0">
                  <a:srgbClr val="FF9966"/>
                </a:gs>
                <a:gs pos="100000">
                  <a:srgbClr val="FF669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58" name="Oval 5"/>
            <p:cNvSpPr>
              <a:spLocks noChangeArrowheads="1"/>
            </p:cNvSpPr>
            <p:nvPr/>
          </p:nvSpPr>
          <p:spPr bwMode="auto">
            <a:xfrm>
              <a:off x="2400" y="2880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59" name="Oval 6"/>
            <p:cNvSpPr>
              <a:spLocks noChangeArrowheads="1"/>
            </p:cNvSpPr>
            <p:nvPr/>
          </p:nvSpPr>
          <p:spPr bwMode="auto">
            <a:xfrm>
              <a:off x="2784" y="2400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60" name="Oval 7"/>
            <p:cNvSpPr>
              <a:spLocks noChangeArrowheads="1"/>
            </p:cNvSpPr>
            <p:nvPr/>
          </p:nvSpPr>
          <p:spPr bwMode="auto">
            <a:xfrm>
              <a:off x="3120" y="2688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61" name="Oval 8"/>
            <p:cNvSpPr>
              <a:spLocks noChangeArrowheads="1"/>
            </p:cNvSpPr>
            <p:nvPr/>
          </p:nvSpPr>
          <p:spPr bwMode="auto">
            <a:xfrm>
              <a:off x="2592" y="3408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62" name="Oval 9"/>
            <p:cNvSpPr>
              <a:spLocks noChangeArrowheads="1"/>
            </p:cNvSpPr>
            <p:nvPr/>
          </p:nvSpPr>
          <p:spPr bwMode="auto">
            <a:xfrm>
              <a:off x="2832" y="3552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63" name="Oval 10"/>
            <p:cNvSpPr>
              <a:spLocks noChangeArrowheads="1"/>
            </p:cNvSpPr>
            <p:nvPr/>
          </p:nvSpPr>
          <p:spPr bwMode="auto">
            <a:xfrm>
              <a:off x="3312" y="3120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64" name="Oval 11"/>
            <p:cNvSpPr>
              <a:spLocks noChangeArrowheads="1"/>
            </p:cNvSpPr>
            <p:nvPr/>
          </p:nvSpPr>
          <p:spPr bwMode="auto">
            <a:xfrm>
              <a:off x="3024" y="3216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65" name="Oval 12"/>
            <p:cNvSpPr>
              <a:spLocks noChangeArrowheads="1"/>
            </p:cNvSpPr>
            <p:nvPr/>
          </p:nvSpPr>
          <p:spPr bwMode="auto">
            <a:xfrm>
              <a:off x="2592" y="3072"/>
              <a:ext cx="96" cy="96"/>
            </a:xfrm>
            <a:prstGeom prst="ellipse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381000" y="1295400"/>
            <a:ext cx="5334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>
                <a:solidFill>
                  <a:srgbClr val="CCCCFF"/>
                </a:solidFill>
              </a:rPr>
              <a:t>A hundred years ago people thought that the atom looked like a “plum pudding” – a sphere of positive charge with negatively charged electrons spread through it…</a:t>
            </a:r>
          </a:p>
        </p:txBody>
      </p:sp>
      <p:pic>
        <p:nvPicPr>
          <p:cNvPr id="94222" name="Picture 14" descr="Rutherf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733800"/>
            <a:ext cx="21034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23" name="AutoShape 15"/>
          <p:cNvSpPr>
            <a:spLocks noChangeArrowheads="1"/>
          </p:cNvSpPr>
          <p:nvPr/>
        </p:nvSpPr>
        <p:spPr bwMode="auto">
          <a:xfrm>
            <a:off x="0" y="4800600"/>
            <a:ext cx="6237288" cy="1676400"/>
          </a:xfrm>
          <a:prstGeom prst="wedgeRoundRectCallout">
            <a:avLst>
              <a:gd name="adj1" fmla="val 64074"/>
              <a:gd name="adj2" fmla="val -36551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tx1"/>
                </a:solidFill>
              </a:rPr>
              <a:t>I did an experiment (with my colleagues Geiger and Marsden) that proved this idea was wrong. I called it the “Scattering Experiment”</a:t>
            </a:r>
          </a:p>
        </p:txBody>
      </p:sp>
      <p:sp>
        <p:nvSpPr>
          <p:cNvPr id="94224" name="Text Box 16"/>
          <p:cNvSpPr txBox="1">
            <a:spLocks noChangeArrowheads="1"/>
          </p:cNvSpPr>
          <p:nvPr/>
        </p:nvSpPr>
        <p:spPr bwMode="auto">
          <a:xfrm>
            <a:off x="533400" y="38100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en-US" i="1"/>
              <a:t>Ernest Rutherford, British scientist:</a:t>
            </a:r>
          </a:p>
        </p:txBody>
      </p:sp>
    </p:spTree>
    <p:extLst>
      <p:ext uri="{BB962C8B-B14F-4D97-AF65-F5344CB8AC3E}">
        <p14:creationId xmlns:p14="http://schemas.microsoft.com/office/powerpoint/2010/main" val="4847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4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94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1" grpId="0" autoUpdateAnimBg="0"/>
      <p:bldP spid="94223" grpId="0" animBg="1" autoUpdateAnimBg="0"/>
      <p:bldP spid="94224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1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88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 smtClean="0"/>
              <a:t>The Rutherford Scattering Experiment</a:t>
            </a:r>
          </a:p>
        </p:txBody>
      </p:sp>
      <p:sp>
        <p:nvSpPr>
          <p:cNvPr id="78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/>
          <a:p>
            <a:pPr>
              <a:defRPr/>
            </a:pPr>
            <a:fld id="{86967501-5DB3-4EE4-920F-EE7E2281D4C5}" type="datetime1">
              <a:rPr lang="en-GB"/>
              <a:pPr>
                <a:defRPr/>
              </a:pPr>
              <a:t>01/05/2020</a:t>
            </a:fld>
            <a:endParaRPr lang="en-GB"/>
          </a:p>
        </p:txBody>
      </p:sp>
      <p:grpSp>
        <p:nvGrpSpPr>
          <p:cNvPr id="95234" name="Group 2"/>
          <p:cNvGrpSpPr>
            <a:grpSpLocks/>
          </p:cNvGrpSpPr>
          <p:nvPr/>
        </p:nvGrpSpPr>
        <p:grpSpPr bwMode="auto">
          <a:xfrm>
            <a:off x="5943600" y="1143000"/>
            <a:ext cx="1676400" cy="4495800"/>
            <a:chOff x="3744" y="1008"/>
            <a:chExt cx="1056" cy="2832"/>
          </a:xfrm>
        </p:grpSpPr>
        <p:sp>
          <p:nvSpPr>
            <p:cNvPr id="95235" name="Oval 3"/>
            <p:cNvSpPr>
              <a:spLocks noChangeArrowheads="1"/>
            </p:cNvSpPr>
            <p:nvPr/>
          </p:nvSpPr>
          <p:spPr bwMode="auto">
            <a:xfrm>
              <a:off x="4128" y="1008"/>
              <a:ext cx="624" cy="624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tint val="1372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5236" name="Oval 4"/>
            <p:cNvSpPr>
              <a:spLocks noChangeArrowheads="1"/>
            </p:cNvSpPr>
            <p:nvPr/>
          </p:nvSpPr>
          <p:spPr bwMode="auto">
            <a:xfrm>
              <a:off x="3744" y="3216"/>
              <a:ext cx="624" cy="624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tint val="1372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5237" name="Oval 5"/>
            <p:cNvSpPr>
              <a:spLocks noChangeArrowheads="1"/>
            </p:cNvSpPr>
            <p:nvPr/>
          </p:nvSpPr>
          <p:spPr bwMode="auto">
            <a:xfrm>
              <a:off x="4176" y="2784"/>
              <a:ext cx="624" cy="624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tint val="1372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5238" name="Oval 6"/>
            <p:cNvSpPr>
              <a:spLocks noChangeArrowheads="1"/>
            </p:cNvSpPr>
            <p:nvPr/>
          </p:nvSpPr>
          <p:spPr bwMode="auto">
            <a:xfrm>
              <a:off x="3744" y="2352"/>
              <a:ext cx="624" cy="624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tint val="1372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5239" name="Oval 7"/>
            <p:cNvSpPr>
              <a:spLocks noChangeArrowheads="1"/>
            </p:cNvSpPr>
            <p:nvPr/>
          </p:nvSpPr>
          <p:spPr bwMode="auto">
            <a:xfrm>
              <a:off x="4176" y="1920"/>
              <a:ext cx="624" cy="624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tint val="1372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5240" name="Oval 8"/>
            <p:cNvSpPr>
              <a:spLocks noChangeArrowheads="1"/>
            </p:cNvSpPr>
            <p:nvPr/>
          </p:nvSpPr>
          <p:spPr bwMode="auto">
            <a:xfrm>
              <a:off x="3744" y="1488"/>
              <a:ext cx="624" cy="624"/>
            </a:xfrm>
            <a:prstGeom prst="ellipse">
              <a:avLst/>
            </a:prstGeom>
            <a:gradFill rotWithShape="0">
              <a:gsLst>
                <a:gs pos="0">
                  <a:schemeClr val="hlink">
                    <a:gamma/>
                    <a:tint val="13725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42" name="Group 10"/>
          <p:cNvGrpSpPr>
            <a:grpSpLocks/>
          </p:cNvGrpSpPr>
          <p:nvPr/>
        </p:nvGrpSpPr>
        <p:grpSpPr bwMode="auto">
          <a:xfrm>
            <a:off x="6324600" y="1524000"/>
            <a:ext cx="914400" cy="3733800"/>
            <a:chOff x="3984" y="1248"/>
            <a:chExt cx="576" cy="2352"/>
          </a:xfrm>
        </p:grpSpPr>
        <p:sp>
          <p:nvSpPr>
            <p:cNvPr id="105538" name="Oval 11"/>
            <p:cNvSpPr>
              <a:spLocks noChangeArrowheads="1"/>
            </p:cNvSpPr>
            <p:nvPr/>
          </p:nvSpPr>
          <p:spPr bwMode="auto">
            <a:xfrm>
              <a:off x="4368" y="1248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39" name="Oval 12"/>
            <p:cNvSpPr>
              <a:spLocks noChangeArrowheads="1"/>
            </p:cNvSpPr>
            <p:nvPr/>
          </p:nvSpPr>
          <p:spPr bwMode="auto">
            <a:xfrm>
              <a:off x="3984" y="3456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40" name="Oval 13"/>
            <p:cNvSpPr>
              <a:spLocks noChangeArrowheads="1"/>
            </p:cNvSpPr>
            <p:nvPr/>
          </p:nvSpPr>
          <p:spPr bwMode="auto">
            <a:xfrm>
              <a:off x="4416" y="3024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41" name="Oval 14"/>
            <p:cNvSpPr>
              <a:spLocks noChangeArrowheads="1"/>
            </p:cNvSpPr>
            <p:nvPr/>
          </p:nvSpPr>
          <p:spPr bwMode="auto">
            <a:xfrm>
              <a:off x="3984" y="2592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42" name="Oval 15"/>
            <p:cNvSpPr>
              <a:spLocks noChangeArrowheads="1"/>
            </p:cNvSpPr>
            <p:nvPr/>
          </p:nvSpPr>
          <p:spPr bwMode="auto">
            <a:xfrm>
              <a:off x="4416" y="2160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43" name="Oval 16"/>
            <p:cNvSpPr>
              <a:spLocks noChangeArrowheads="1"/>
            </p:cNvSpPr>
            <p:nvPr/>
          </p:nvSpPr>
          <p:spPr bwMode="auto">
            <a:xfrm>
              <a:off x="3984" y="1728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95249" name="Group 17"/>
          <p:cNvGrpSpPr>
            <a:grpSpLocks/>
          </p:cNvGrpSpPr>
          <p:nvPr/>
        </p:nvGrpSpPr>
        <p:grpSpPr bwMode="auto">
          <a:xfrm>
            <a:off x="2209800" y="1295400"/>
            <a:ext cx="4876800" cy="4038600"/>
            <a:chOff x="1392" y="816"/>
            <a:chExt cx="3072" cy="2544"/>
          </a:xfrm>
        </p:grpSpPr>
        <p:sp>
          <p:nvSpPr>
            <p:cNvPr id="105531" name="Line 18"/>
            <p:cNvSpPr>
              <a:spLocks noChangeShapeType="1"/>
            </p:cNvSpPr>
            <p:nvPr/>
          </p:nvSpPr>
          <p:spPr bwMode="auto">
            <a:xfrm>
              <a:off x="1392" y="816"/>
              <a:ext cx="3002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5532" name="Line 19"/>
            <p:cNvSpPr>
              <a:spLocks noChangeShapeType="1"/>
            </p:cNvSpPr>
            <p:nvPr/>
          </p:nvSpPr>
          <p:spPr bwMode="auto">
            <a:xfrm>
              <a:off x="1392" y="1296"/>
              <a:ext cx="2640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5533" name="Line 20"/>
            <p:cNvSpPr>
              <a:spLocks noChangeShapeType="1"/>
            </p:cNvSpPr>
            <p:nvPr/>
          </p:nvSpPr>
          <p:spPr bwMode="auto">
            <a:xfrm>
              <a:off x="1392" y="2928"/>
              <a:ext cx="3072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5534" name="Line 21"/>
            <p:cNvSpPr>
              <a:spLocks noChangeShapeType="1"/>
            </p:cNvSpPr>
            <p:nvPr/>
          </p:nvSpPr>
          <p:spPr bwMode="auto">
            <a:xfrm>
              <a:off x="1392" y="2400"/>
              <a:ext cx="2544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5535" name="Line 22"/>
            <p:cNvSpPr>
              <a:spLocks noChangeShapeType="1"/>
            </p:cNvSpPr>
            <p:nvPr/>
          </p:nvSpPr>
          <p:spPr bwMode="auto">
            <a:xfrm>
              <a:off x="1392" y="3360"/>
              <a:ext cx="2688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5536" name="Line 23"/>
            <p:cNvSpPr>
              <a:spLocks noChangeShapeType="1"/>
            </p:cNvSpPr>
            <p:nvPr/>
          </p:nvSpPr>
          <p:spPr bwMode="auto">
            <a:xfrm>
              <a:off x="1392" y="2064"/>
              <a:ext cx="3072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5537" name="Line 24"/>
            <p:cNvSpPr>
              <a:spLocks noChangeShapeType="1"/>
            </p:cNvSpPr>
            <p:nvPr/>
          </p:nvSpPr>
          <p:spPr bwMode="auto">
            <a:xfrm>
              <a:off x="1392" y="1536"/>
              <a:ext cx="2544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257" name="Line 25"/>
          <p:cNvSpPr>
            <a:spLocks noChangeShapeType="1"/>
          </p:cNvSpPr>
          <p:nvPr/>
        </p:nvSpPr>
        <p:spPr bwMode="auto">
          <a:xfrm flipH="1">
            <a:off x="3581400" y="2514600"/>
            <a:ext cx="2743200" cy="3048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8" name="Line 26"/>
          <p:cNvSpPr>
            <a:spLocks noChangeShapeType="1"/>
          </p:cNvSpPr>
          <p:nvPr/>
        </p:nvSpPr>
        <p:spPr bwMode="auto">
          <a:xfrm>
            <a:off x="7162800" y="3276600"/>
            <a:ext cx="1981200" cy="1524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9" name="Line 27"/>
          <p:cNvSpPr>
            <a:spLocks noChangeShapeType="1"/>
          </p:cNvSpPr>
          <p:nvPr/>
        </p:nvSpPr>
        <p:spPr bwMode="auto">
          <a:xfrm rot="9411335">
            <a:off x="3810000" y="4419600"/>
            <a:ext cx="2590800" cy="1588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60" name="Line 28"/>
          <p:cNvSpPr>
            <a:spLocks noChangeShapeType="1"/>
          </p:cNvSpPr>
          <p:nvPr/>
        </p:nvSpPr>
        <p:spPr bwMode="auto">
          <a:xfrm>
            <a:off x="7162800" y="4648200"/>
            <a:ext cx="1676400" cy="2286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61" name="Line 29"/>
          <p:cNvSpPr>
            <a:spLocks noChangeShapeType="1"/>
          </p:cNvSpPr>
          <p:nvPr/>
        </p:nvSpPr>
        <p:spPr bwMode="auto">
          <a:xfrm>
            <a:off x="6553200" y="5334000"/>
            <a:ext cx="2286000" cy="6096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62" name="Line 30"/>
          <p:cNvSpPr>
            <a:spLocks noChangeShapeType="1"/>
          </p:cNvSpPr>
          <p:nvPr/>
        </p:nvSpPr>
        <p:spPr bwMode="auto">
          <a:xfrm>
            <a:off x="7086600" y="1295400"/>
            <a:ext cx="1752600" cy="3810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63" name="Line 31"/>
          <p:cNvSpPr>
            <a:spLocks noChangeShapeType="1"/>
          </p:cNvSpPr>
          <p:nvPr/>
        </p:nvSpPr>
        <p:spPr bwMode="auto">
          <a:xfrm flipV="1">
            <a:off x="6477000" y="1295400"/>
            <a:ext cx="2438400" cy="7620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64" name="Text Box 32"/>
          <p:cNvSpPr txBox="1">
            <a:spLocks noChangeArrowheads="1"/>
          </p:cNvSpPr>
          <p:nvPr/>
        </p:nvSpPr>
        <p:spPr bwMode="auto">
          <a:xfrm>
            <a:off x="228600" y="1295400"/>
            <a:ext cx="1905000" cy="1920875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/>
              <a:t>Alpha particles </a:t>
            </a:r>
            <a:r>
              <a:rPr lang="en-GB" altLang="en-US" sz="2000" i="1"/>
              <a:t>(positive charge, part of helium atom)</a:t>
            </a:r>
          </a:p>
        </p:txBody>
      </p:sp>
      <p:sp>
        <p:nvSpPr>
          <p:cNvPr id="95265" name="Text Box 33"/>
          <p:cNvSpPr txBox="1">
            <a:spLocks noChangeArrowheads="1"/>
          </p:cNvSpPr>
          <p:nvPr/>
        </p:nvSpPr>
        <p:spPr bwMode="auto">
          <a:xfrm>
            <a:off x="7543800" y="1905000"/>
            <a:ext cx="1371600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chemeClr val="tx1"/>
                </a:solidFill>
              </a:rPr>
              <a:t>Thin gold foil</a:t>
            </a:r>
          </a:p>
        </p:txBody>
      </p:sp>
      <p:sp>
        <p:nvSpPr>
          <p:cNvPr id="95266" name="Text Box 34"/>
          <p:cNvSpPr txBox="1">
            <a:spLocks noChangeArrowheads="1"/>
          </p:cNvSpPr>
          <p:nvPr/>
        </p:nvSpPr>
        <p:spPr bwMode="auto">
          <a:xfrm>
            <a:off x="228600" y="3435333"/>
            <a:ext cx="3352800" cy="13112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i="1"/>
              <a:t>Most particles passed through, 1/8000 were deflected by more than 90</a:t>
            </a:r>
            <a:r>
              <a:rPr lang="en-GB" altLang="en-US" sz="2000" i="1" baseline="30000"/>
              <a:t>0</a:t>
            </a:r>
          </a:p>
        </p:txBody>
      </p:sp>
      <p:pic>
        <p:nvPicPr>
          <p:cNvPr id="95267" name="Picture 35" descr="Rutherf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2271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68" name="AutoShape 36"/>
          <p:cNvSpPr>
            <a:spLocks noChangeArrowheads="1"/>
          </p:cNvSpPr>
          <p:nvPr/>
        </p:nvSpPr>
        <p:spPr bwMode="auto">
          <a:xfrm>
            <a:off x="228600" y="5410199"/>
            <a:ext cx="7350710" cy="759041"/>
          </a:xfrm>
          <a:prstGeom prst="wedgeRoundRectCallout">
            <a:avLst>
              <a:gd name="adj1" fmla="val 55727"/>
              <a:gd name="adj2" fmla="val 38868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 dirty="0">
                <a:solidFill>
                  <a:schemeClr val="tx1"/>
                </a:solidFill>
              </a:rPr>
              <a:t>Conclusion </a:t>
            </a:r>
            <a:r>
              <a:rPr lang="en-GB" altLang="en-US" sz="2000" dirty="0">
                <a:solidFill>
                  <a:schemeClr val="tx1"/>
                </a:solidFill>
              </a:rPr>
              <a:t>– atom is made up of a small, positively charged nucleus surrounded by electrons orbiting in a “cloud”.</a:t>
            </a:r>
          </a:p>
        </p:txBody>
      </p:sp>
      <p:grpSp>
        <p:nvGrpSpPr>
          <p:cNvPr id="95269" name="Group 37"/>
          <p:cNvGrpSpPr>
            <a:grpSpLocks/>
          </p:cNvGrpSpPr>
          <p:nvPr/>
        </p:nvGrpSpPr>
        <p:grpSpPr bwMode="auto">
          <a:xfrm>
            <a:off x="-377825" y="1179513"/>
            <a:ext cx="236537" cy="255587"/>
            <a:chOff x="1536" y="1344"/>
            <a:chExt cx="624" cy="672"/>
          </a:xfrm>
        </p:grpSpPr>
        <p:sp>
          <p:nvSpPr>
            <p:cNvPr id="95270" name="Oval 38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28" name="Oval 39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29" name="Oval 40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273" name="Oval 41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74" name="Group 42"/>
          <p:cNvGrpSpPr>
            <a:grpSpLocks/>
          </p:cNvGrpSpPr>
          <p:nvPr/>
        </p:nvGrpSpPr>
        <p:grpSpPr bwMode="auto">
          <a:xfrm>
            <a:off x="-423863" y="1943100"/>
            <a:ext cx="236538" cy="255588"/>
            <a:chOff x="1536" y="1344"/>
            <a:chExt cx="624" cy="672"/>
          </a:xfrm>
        </p:grpSpPr>
        <p:sp>
          <p:nvSpPr>
            <p:cNvPr id="95275" name="Oval 43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24" name="Oval 44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25" name="Oval 45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278" name="Oval 46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79" name="Group 47"/>
          <p:cNvGrpSpPr>
            <a:grpSpLocks/>
          </p:cNvGrpSpPr>
          <p:nvPr/>
        </p:nvGrpSpPr>
        <p:grpSpPr bwMode="auto">
          <a:xfrm>
            <a:off x="-423863" y="3114675"/>
            <a:ext cx="236538" cy="255588"/>
            <a:chOff x="1536" y="1344"/>
            <a:chExt cx="624" cy="672"/>
          </a:xfrm>
        </p:grpSpPr>
        <p:sp>
          <p:nvSpPr>
            <p:cNvPr id="95280" name="Oval 48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20" name="Oval 49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21" name="Oval 50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283" name="Oval 51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84" name="Group 52"/>
          <p:cNvGrpSpPr>
            <a:grpSpLocks/>
          </p:cNvGrpSpPr>
          <p:nvPr/>
        </p:nvGrpSpPr>
        <p:grpSpPr bwMode="auto">
          <a:xfrm>
            <a:off x="-423863" y="4554538"/>
            <a:ext cx="236538" cy="255587"/>
            <a:chOff x="1536" y="1344"/>
            <a:chExt cx="624" cy="672"/>
          </a:xfrm>
        </p:grpSpPr>
        <p:sp>
          <p:nvSpPr>
            <p:cNvPr id="95285" name="Oval 53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16" name="Oval 54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17" name="Oval 55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288" name="Oval 56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89" name="Group 57"/>
          <p:cNvGrpSpPr>
            <a:grpSpLocks/>
          </p:cNvGrpSpPr>
          <p:nvPr/>
        </p:nvGrpSpPr>
        <p:grpSpPr bwMode="auto">
          <a:xfrm>
            <a:off x="-423863" y="5184775"/>
            <a:ext cx="236538" cy="255588"/>
            <a:chOff x="1536" y="1344"/>
            <a:chExt cx="624" cy="672"/>
          </a:xfrm>
        </p:grpSpPr>
        <p:sp>
          <p:nvSpPr>
            <p:cNvPr id="95290" name="Oval 58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12" name="Oval 59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13" name="Oval 60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293" name="Oval 61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94" name="Group 62"/>
          <p:cNvGrpSpPr>
            <a:grpSpLocks/>
          </p:cNvGrpSpPr>
          <p:nvPr/>
        </p:nvGrpSpPr>
        <p:grpSpPr bwMode="auto">
          <a:xfrm>
            <a:off x="-423863" y="2303463"/>
            <a:ext cx="236538" cy="255587"/>
            <a:chOff x="1536" y="1344"/>
            <a:chExt cx="624" cy="672"/>
          </a:xfrm>
        </p:grpSpPr>
        <p:sp>
          <p:nvSpPr>
            <p:cNvPr id="95295" name="Oval 63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08" name="Oval 64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09" name="Oval 65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298" name="Oval 66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299" name="Group 67"/>
          <p:cNvGrpSpPr>
            <a:grpSpLocks/>
          </p:cNvGrpSpPr>
          <p:nvPr/>
        </p:nvGrpSpPr>
        <p:grpSpPr bwMode="auto">
          <a:xfrm>
            <a:off x="-468313" y="3654425"/>
            <a:ext cx="236538" cy="255588"/>
            <a:chOff x="1536" y="1344"/>
            <a:chExt cx="624" cy="672"/>
          </a:xfrm>
        </p:grpSpPr>
        <p:sp>
          <p:nvSpPr>
            <p:cNvPr id="95300" name="Oval 68"/>
            <p:cNvSpPr>
              <a:spLocks noChangeArrowheads="1"/>
            </p:cNvSpPr>
            <p:nvPr/>
          </p:nvSpPr>
          <p:spPr bwMode="auto">
            <a:xfrm>
              <a:off x="1775" y="1344"/>
              <a:ext cx="339" cy="338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04" name="Oval 69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05" name="Oval 70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303" name="Oval 71"/>
            <p:cNvSpPr>
              <a:spLocks noChangeArrowheads="1"/>
            </p:cNvSpPr>
            <p:nvPr/>
          </p:nvSpPr>
          <p:spPr bwMode="auto">
            <a:xfrm>
              <a:off x="1536" y="1682"/>
              <a:ext cx="335" cy="334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95304" name="Group 72"/>
          <p:cNvGrpSpPr>
            <a:grpSpLocks/>
          </p:cNvGrpSpPr>
          <p:nvPr/>
        </p:nvGrpSpPr>
        <p:grpSpPr bwMode="auto">
          <a:xfrm>
            <a:off x="2457450" y="1314450"/>
            <a:ext cx="990600" cy="1066800"/>
            <a:chOff x="1536" y="1344"/>
            <a:chExt cx="624" cy="672"/>
          </a:xfrm>
        </p:grpSpPr>
        <p:sp>
          <p:nvSpPr>
            <p:cNvPr id="95305" name="Oval 73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5500" name="Oval 74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01" name="Oval 75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5308" name="Oval 76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6822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5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5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9.82659E-7 L 0.80226 9.82659E-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5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226 9.82659E-7 L 0.99427 0.05225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95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1" y="26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89017E-6 L 0.73507 -2.89017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95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507 -2.89017E-6 L 1.0059 -0.1167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95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58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27168E-6 L 0.80903 0.0011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903 0.00115 L 1.02847 0.02728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95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2" y="1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89017E-7 L 0.80903 0.0011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95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903 0.00116 L 0.99114 0.02728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95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97" y="1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6185E-6 L 0.73021 0.0011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95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1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2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21 0.00116 L 1.00086 0.09942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95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24" y="49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56069E-6 L 0.71545 0.0011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5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6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545 0.00115 L 0.42014 0.05364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95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74" y="26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4509E-6 L 0.71545 0.0011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95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6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1545 0.00116 L 0.46441 0.15838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95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52" y="7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5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5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5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5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7" grpId="0" animBg="1"/>
      <p:bldP spid="95258" grpId="0" animBg="1"/>
      <p:bldP spid="95259" grpId="0" animBg="1"/>
      <p:bldP spid="95260" grpId="0" animBg="1"/>
      <p:bldP spid="95261" grpId="0" animBg="1"/>
      <p:bldP spid="95262" grpId="0" animBg="1"/>
      <p:bldP spid="95263" grpId="0" animBg="1"/>
      <p:bldP spid="95264" grpId="0" animBg="1" autoUpdateAnimBg="0"/>
      <p:bldP spid="95265" grpId="0" animBg="1" autoUpdateAnimBg="0"/>
      <p:bldP spid="95266" grpId="0" animBg="1" autoUpdateAnimBg="0"/>
      <p:bldP spid="952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4.2 Atoms and Nuclear Radiation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E8EB4-150F-4EA3-91E3-2A99420135A4}" type="datetime1">
              <a:rPr lang="en-GB" smtClean="0"/>
              <a:pPr>
                <a:defRPr/>
              </a:pPr>
              <a:t>01/05/2020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4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4F1EB436-76A5-4558-9C98-D496AF52084C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848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y-GB" altLang="en-US" smtClean="0">
                <a:effectLst/>
              </a:rPr>
              <a:t>Introduction to Radioactivity</a:t>
            </a:r>
            <a:endParaRPr lang="en-US" altLang="en-US" smtClean="0">
              <a:effectLst/>
            </a:endParaRPr>
          </a:p>
        </p:txBody>
      </p:sp>
      <p:grpSp>
        <p:nvGrpSpPr>
          <p:cNvPr id="173059" name="Group 3"/>
          <p:cNvGrpSpPr>
            <a:grpSpLocks/>
          </p:cNvGrpSpPr>
          <p:nvPr/>
        </p:nvGrpSpPr>
        <p:grpSpPr bwMode="auto">
          <a:xfrm>
            <a:off x="4102100" y="3340100"/>
            <a:ext cx="990600" cy="1066800"/>
            <a:chOff x="1536" y="1344"/>
            <a:chExt cx="624" cy="672"/>
          </a:xfrm>
        </p:grpSpPr>
        <p:sp>
          <p:nvSpPr>
            <p:cNvPr id="173060" name="Oval 4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8492" name="Oval 5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8493" name="Oval 6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73063" name="Oval 7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48485" name="Oval 8"/>
          <p:cNvSpPr>
            <a:spLocks noChangeArrowheads="1"/>
          </p:cNvSpPr>
          <p:nvPr/>
        </p:nvSpPr>
        <p:spPr bwMode="auto">
          <a:xfrm>
            <a:off x="1054100" y="2578100"/>
            <a:ext cx="7162800" cy="25908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73065" name="Oval 9"/>
          <p:cNvSpPr>
            <a:spLocks noChangeArrowheads="1"/>
          </p:cNvSpPr>
          <p:nvPr/>
        </p:nvSpPr>
        <p:spPr bwMode="auto">
          <a:xfrm>
            <a:off x="4427538" y="5084763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73066" name="Oval 10"/>
          <p:cNvSpPr>
            <a:spLocks noChangeArrowheads="1"/>
          </p:cNvSpPr>
          <p:nvPr/>
        </p:nvSpPr>
        <p:spPr bwMode="auto">
          <a:xfrm>
            <a:off x="4500563" y="2420938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8488" name="Text Box 11"/>
          <p:cNvSpPr txBox="1">
            <a:spLocks noChangeArrowheads="1"/>
          </p:cNvSpPr>
          <p:nvPr/>
        </p:nvSpPr>
        <p:spPr bwMode="auto">
          <a:xfrm>
            <a:off x="0" y="836613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dirty="0">
                <a:solidFill>
                  <a:srgbClr val="99FFCC"/>
                </a:solidFill>
              </a:rPr>
              <a:t>Some substances are classed as “radioactive” – this means that they are unstable and continuously give out radiation at random </a:t>
            </a:r>
            <a:r>
              <a:rPr lang="cy-GB" altLang="en-US" dirty="0" smtClean="0">
                <a:solidFill>
                  <a:srgbClr val="99FFCC"/>
                </a:solidFill>
              </a:rPr>
              <a:t>intervals in a process called “radioactive decay”:</a:t>
            </a:r>
            <a:endParaRPr lang="en-US" altLang="en-US" dirty="0">
              <a:solidFill>
                <a:srgbClr val="99FFCC"/>
              </a:solidFill>
            </a:endParaRPr>
          </a:p>
        </p:txBody>
      </p:sp>
      <p:sp>
        <p:nvSpPr>
          <p:cNvPr id="173068" name="AutoShape 12"/>
          <p:cNvSpPr>
            <a:spLocks noChangeArrowheads="1"/>
          </p:cNvSpPr>
          <p:nvPr/>
        </p:nvSpPr>
        <p:spPr bwMode="auto">
          <a:xfrm>
            <a:off x="3635375" y="3284538"/>
            <a:ext cx="2232025" cy="1081087"/>
          </a:xfrm>
          <a:prstGeom prst="irregularSeal1">
            <a:avLst/>
          </a:prstGeom>
          <a:gradFill rotWithShape="1">
            <a:gsLst>
              <a:gs pos="0">
                <a:srgbClr val="CC00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cy-GB" altLang="en-US">
                <a:solidFill>
                  <a:schemeClr val="tx1"/>
                </a:solidFill>
              </a:rPr>
              <a:t>Radiation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73069" name="Text Box 13"/>
          <p:cNvSpPr txBox="1">
            <a:spLocks noChangeArrowheads="1"/>
          </p:cNvSpPr>
          <p:nvPr/>
        </p:nvSpPr>
        <p:spPr bwMode="auto">
          <a:xfrm>
            <a:off x="0" y="4791013"/>
            <a:ext cx="9144000" cy="1200329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dirty="0" smtClean="0"/>
              <a:t>The amount of radioactive decays happening per second is called the “activity” of a sample and is measured in Becquerels (Bq). Activity can be measured using a Geiger-Muller tube.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6892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4617E-6 C 0.21493 -4.84617E-6 0.38993 0.08467 0.38993 0.18876 C 0.38993 0.29263 0.21493 0.37775 1.66667E-6 0.37775 C -0.21493 0.37775 -0.38976 0.29263 -0.38976 0.18876 C -0.38976 0.08467 -0.21493 -4.84617E-6 1.66667E-6 -4.84617E-6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21906E-6 C -0.21476 -1.21906E-6 -0.38993 -0.08674 -0.38993 -0.19408 C -0.38993 -0.30095 -0.21476 -0.38816 1.66667E-6 -0.38816 C 0.2151 -0.38816 0.38976 -0.30095 0.38976 -0.19408 C 0.38976 -0.08674 0.2151 -1.21906E-6 1.66667E-6 -1.21906E-6 Z " pathEditMode="relative" rAng="10800000" ptsTypes="fffff">
                                      <p:cBhvr>
                                        <p:cTn id="8" dur="20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82905E-6 C -0.00868 -0.00532 -0.01892 -0.00717 -0.0283 -0.01087 C -0.02882 -0.01133 -0.03507 -0.01642 -0.0342 -0.01874 C -0.03351 -0.02059 -0.03108 -0.01989 -0.02951 -0.02036 C -0.00937 -0.01689 0.06146 -0.01966 0.00938 -0.01573 C -0.0026 -0.01342 -0.01389 -0.00948 -0.02604 -0.00786 C -0.01146 -0.00139 0.01163 -0.00972 0.02691 -0.01411 C 0.0309 -0.01365 0.03524 -0.0148 0.03872 -0.01249 C 0.04236 -0.01018 0.03524 -0.00694 0.03177 -0.00625 C 0.02708 -0.00555 0.02222 -0.00486 0.01754 -0.00463 C 0.00347 -0.00393 -0.01076 -0.00347 -0.02483 -0.00301 C -0.01007 0.01272 0.00816 0.0229 0.02691 0.0266 C 0.03663 0.03192 0.02899 0.02845 0.04115 0.03146 C 0.04462 0.03238 0.05174 0.03447 0.05174 0.03447 C 0.06024 0.04233 0.07135 0.04002 0.03872 0.03771 C 0.02639 0.03424 0.01493 0.03146 0.00226 0.02984 C -0.00712 0.02568 -0.00243 0.02706 -0.0118 0.02521 C -0.02153 0.02082 -0.00781 0.01735 -0.00486 0.01573 C 0.00035 0.01018 0.00729 0.00486 0.01163 -0.00162 C 0.01424 -0.00555 0.01649 -0.00995 0.01875 -0.01411 C 0.01962 -0.01573 0.02118 -0.01874 0.02118 -0.01874 C 0.01997 -0.0192 0.01858 -0.02128 0.01754 -0.02036 C 0.01181 -0.01596 0.00799 -0.00671 0.00226 -0.00162 C -0.00347 0.01064 -0.01424 0.01874 -0.02361 0.02521 C -0.02483 0.01874 -0.02621 0.01295 -0.02708 0.00625 C -0.02639 -0.00555 -0.02708 -0.01272 -0.0224 -0.02198 C -0.02361 -0.01365 -0.0243 -0.00486 -0.02604 0.00324 C -0.02743 0.00925 -0.0309 0.0148 -0.03299 0.02036 C -0.03507 0.00972 -0.03663 -0.00023 -0.04132 -0.00948 C -0.04514 -0.02545 -0.04792 -0.02082 -0.04132 -0.0266 C -0.02778 -0.02244 -0.03524 -0.02568 -0.0224 -0.01712 C -0.02083 -0.01596 -0.01771 -0.01411 -0.01771 -0.01411 C -0.00972 -0.00347 0.00035 0.0037 0.00816 0.01411 C 0.0132 0.02082 0.01719 0.02845 0.02118 0.03609 C 0.02222 0.03794 0.01858 0.03308 0.01754 0.03146 C 0.01493 0.02706 0.01424 0.02267 0.01285 0.01735 C 0.01059 0.00023 0.01076 2.82905E-6 0.01163 -0.02198 C 0.01615 -0.01434 0.01875 -0.00763 0.02118 0.00162 C 0.0217 0.01365 0.0184 0.03146 0.02587 0.02984 C 0.0309 0.02868 0.03785 0.01596 0.04115 0.0111 C 0.0434 0.00786 0.04497 0.00301 0.04809 0.00162 C 0.04931 0.00116 0.05174 -0.00162 0.05174 2.82905E-6 C 0.05174 0.00185 0.04931 0.00208 0.04809 0.00324 C 0.03438 0.00069 0.02031 0.00069 0.00695 -0.00463 C 0.00556 -0.00509 -0.00417 -0.01203 -0.00712 -0.01411 C -0.00868 -0.01504 -0.0118 -0.01712 -0.0118 -0.01712 C -0.0092 -0.0273 0.00295 -0.0303 0.00938 -0.03609 C 0.00695 -0.02822 0.00295 -0.01874 -0.00243 -0.01411 C -0.00417 -0.0074 -0.00677 -0.0037 -0.0118 -0.00162 C -0.01528 0.0044 -0.01927 0.00948 -0.0224 0.01573 C -0.02569 0.00347 -0.01753 -0.00509 -0.01059 -0.01087 C -0.00885 -0.01226 -0.00729 -0.01388 -0.0059 -0.01573 C -0.00451 -0.01758 -0.00399 -0.02036 -0.00243 -0.02198 C 0.00295 -0.02753 0.02049 -0.04279 0.02691 -0.04534 C 0.03125 -0.04927 0.03368 -0.05089 0.03872 -0.04858 C 0.0382 -0.04464 0.03611 -0.02336 0.03281 -0.01712 C 0.03056 -0.01295 0.02743 -0.00995 0.02465 -0.00625 C 0.02083 -0.00116 0.01788 0.00601 0.01406 0.0111 C 0.01007 0.01642 0.0059 0.02059 0.00226 0.0266 C 0.00139 0.02799 -0.00121 0.0303 -2.77778E-6 0.03146 C 0.00156 0.03285 0.00382 0.0303 0.00573 0.02984 C 0.01163 0.02429 0.01649 0.01712 0.02222 0.0111 C 0.03004 0.00301 0.03906 -0.00301 0.04705 -0.01087 C 0.04826 -0.01041 0.05035 -0.0111 0.05052 -0.00948 C 0.05052 -0.00902 0.0467 0.00093 0.04583 0.00162 C 0.04445 0.00278 0.04271 0.00278 0.04115 0.00324 C 0.02205 0.00162 0.01094 0.00046 -0.0059 -0.01087 C -0.00781 -0.01226 -0.0368 -0.0273 -0.02118 -0.02198 C -0.01528 -0.01804 -0.00972 -0.01295 -0.00365 -0.00948 C 0.00451 -0.00463 0.01406 -0.00208 0.02222 0.00324 C 0.03021 0.00833 0.0375 0.01457 0.04583 0.01874 C 0.04705 0.02036 0.04965 0.02151 0.04931 0.02359 C 0.04896 0.02568 0.04618 0.02521 0.04462 0.02521 C 0.04184 0.02521 0.03924 0.02406 0.03646 0.02359 C 0.02049 0.01434 0.00521 0.00347 -0.01059 -0.00625 C -0.0118 -0.00694 -0.0184 -0.01365 -0.01892 -0.01411 C -0.02135 -0.01712 -0.02604 -0.02359 -0.02604 -0.02359 C -0.02621 -0.01966 -0.02951 0.00925 -0.02708 0.01874 C -0.02344 0.01388 -0.02205 0.00902 -0.01892 0.00324 C -0.01389 -0.01619 -0.0033 -0.02915 0.00573 -0.04534 C 0.00729 -0.05182 0.00903 -0.05575 0.01406 -0.05806 C 0.01372 -0.05274 0.01372 -0.04742 0.01285 -0.04233 C 0.0125 -0.04048 0.01111 -0.03932 0.01059 -0.03771 C 0.00764 -0.02961 0.00521 -0.02082 0.00226 -0.01249 C -0.00035 -0.00532 -0.00312 0.00625 -0.00833 0.0111 C -0.01337 0.02521 -0.00903 0.01272 -0.00712 0.00948 C -0.00469 0.00555 -0.00069 0.00301 0.00104 -0.00162 C 0.00191 -0.0037 0.00243 -0.00601 0.00347 -0.00786 C 0.01146 -0.02267 0.02205 -0.03308 0.03403 -0.04071 C 0.03889 -0.03424 0.04063 -0.03053 0.04236 -0.02198 C 0.04097 0.00301 0.04271 0.00093 0.02813 0.0111 C 0.02188 0.01064 0.01563 0.01087 0.00938 0.00948 C 0.0026 0.00786 -0.00278 0.00069 -0.00955 -0.00162 C -0.01337 -0.00486 -0.01701 -0.0074 -0.02118 -0.00948 C -0.02274 -0.0111 -0.02604 -0.01157 -0.02604 -0.01411 C -0.02604 -0.01642 -0.02274 -0.01342 -0.02118 -0.01249 C -0.0158 -0.00925 -0.01146 -0.00486 -0.00712 2.82905E-6 C -0.00052 0.0074 -0.00469 0.00208 0.00226 0.00786 C 0.00799 0.01272 0.01233 0.02036 0.01875 0.02359 C 0.0217 0.02521 0.025 0.02545 0.02813 0.0266 C 0.04688 0.04603 0.00174 0.03053 -0.00955 0.0266 C -0.00451 0.02475 -0.00069 0.02868 0.00469 0.02984 C 0.01059 0.03493 0.01649 0.03493 0.02344 0.03609 C 0.02483 0.03678 0.03663 0.04303 0.03524 0.03609 C 0.03333 0.02637 0.02604 0.02799 0.02118 0.02521 C 0.01875 0.02383 0.01632 0.02221 0.01406 0.02036 C 0.01233 0.01897 0.01111 0.01689 0.00938 0.01573 C 0.00035 0.00972 -0.0099 0.00601 -0.01771 -0.00301 C -0.0224 -0.00856 -0.02344 -0.0148 -0.02604 -0.02198 C -0.02674 -0.02359 -0.02951 -0.02568 -0.0283 -0.0266 C -0.02726 -0.02753 -0.01545 -0.02198 -0.01545 -0.02198 C -0.00486 -0.01249 0.00538 -0.00532 0.01754 2.82905E-6 C 0.02205 0.00578 0.02691 0.00833 0.03281 0.0111 C 0.03125 0.00902 0.02986 0.00671 0.02813 0.00463 C 0.02587 0.00185 0.02326 -0.00023 0.02118 -0.00301 C 0.01424 -0.01226 0.00816 -0.02406 -2.77778E-6 -0.03123 C -0.00087 -0.03285 -0.00382 -0.03701 -0.00243 -0.03609 C 0.00243 -0.03308 0.00208 -0.02845 0.00469 -0.02359 C 0.01129 -0.01087 0.01806 -0.00046 0.02222 0.01411 C 0.02188 0.02036 0.02326 0.0273 0.02118 0.03285 C 0.02031 0.03516 0.01858 0.02892 0.01754 0.0266 C 0.01667 0.02475 0.01632 0.02221 0.01528 0.02036 C 0.01233 0.01573 0.00851 0.01249 0.00573 0.00786 C -0.00469 -0.00948 -0.01302 -0.02822 -0.02483 -0.04395 C -0.0224 -0.02429 -0.01493 -0.00648 -0.00833 0.0111 C -0.00503 0.02012 -0.00312 0.02984 0.00469 0.03285 C 0.00434 0.02498 0.00451 0.01712 0.00347 0.00948 C 0.00243 0.00185 -0.00121 0.00254 -0.00121 -0.00948 " pathEditMode="relative" ptsTypes="fffffffffffffffffffffffffffffffffffffffffffffffffffffffffffffffffffff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434 -0.1994 " pathEditMode="relative" ptsTypes="AA">
                                      <p:cBhvr>
                                        <p:cTn id="18" dur="2000" fill="hold"/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6.98358E-6 C -0.01112 -0.00323 -0.0007 0.0007 0.00121 -0.003 C 0.00208 -0.00462 -0.00105 -0.00508 -0.00226 -0.00624 C -0.00122 -0.0067 0.00364 -0.00948 0.00468 -0.00624 C 0.00572 -0.003 0.00069 0.00602 0.0059 -0.00462 C 0.00434 0.00301 0.00225 0.00556 -0.00348 0.00787 C -0.00348 0.00787 -0.00018 -0.00138 -0.00348 -0.00138 C -0.00504 -0.00138 -0.00573 0.00163 -0.00695 0.00324 C -0.00851 0.00278 -0.01112 0.00371 -0.01181 0.00163 C -0.01233 6.98358E-6 -0.00938 6.98358E-6 -0.00816 6.98358E-6 C -0.0066 6.98358E-6 0.00052 0.00255 0.00243 0.00324 C 0.00364 0.00486 0.00434 0.00787 0.0059 0.00787 C 0.00729 0.00787 0.00468 0.0044 0.00364 0.00324 C 0.00225 0.00163 0.00034 0.00116 -0.00122 6.98358E-6 C 2.77778E-6 -0.00046 0.00243 -0.003 0.00243 -0.00138 C 0.00243 0.00047 0.00017 0.00209 -0.00122 0.00163 C -0.00261 0.00116 -0.00278 -0.00138 -0.00348 -0.003 C -0.00313 -0.00462 -0.00278 -0.00624 -0.00226 -0.00763 C -0.00157 -0.00925 -0.00053 -0.0141 2.77778E-6 -0.01249 C 0.00086 -0.00994 -0.00018 -0.00693 -0.00122 -0.00462 C -0.00296 -0.00092 -0.0066 0.00024 -0.00938 0.00163 C -0.00903 6.98358E-6 -0.00886 -0.00161 -0.00816 -0.003 C -0.0073 -0.00439 -0.00365 -0.00485 -0.00469 -0.00624 C -0.00504 -0.0067 -0.01198 -0.00346 -0.01285 -0.003 C -0.01441 -0.00346 -0.01685 -0.00277 -0.01754 -0.00462 C -0.01875 -0.00763 -0.00938 -0.01434 -0.00816 -0.01549 C -0.00782 -0.0104 -0.00903 -0.00439 -0.00695 6.98358E-6 C -0.00608 0.00186 -0.00382 -0.00184 -0.00226 -0.003 C 0.00416 -0.00809 -0.00191 -0.00508 0.00468 -0.00763 C 0.00312 -0.00439 -0.00348 0.00579 0.00468 -0.00138 C 0.00468 -0.00138 0.01128 0.00625 0.01059 0.00787 C 0.01006 0.00926 0.00833 0.00695 0.00711 0.00647 C 0.0059 0.00602 0.00486 0.00533 0.00364 0.00486 C 0.00277 0.00647 0.00225 0.00833 0.00121 0.00949 C 0.00017 0.01042 -0.00174 0.0125 -0.00226 0.01111 C -0.00278 0.00972 0.00052 -0.00416 -0.00226 0.00787 C -0.00382 0.00741 -0.00539 0.00695 -0.00695 0.00647 C -0.00834 0.00602 -0.00469 0.00394 -0.00348 0.00324 C -0.00209 0.00232 -0.00035 0.00209 0.00121 0.00163 C -0.00053 0.00833 -0.0033 0.01042 -0.00816 0.01273 C -0.00695 0.01065 -0.00469 0.00647 -0.00469 0.00647 C -0.00625 0.00602 -0.00869 0.00695 -0.00938 0.00486 C -0.01025 0.00186 -0.01042 -0.00323 -0.00816 -0.00462 C -0.00452 -0.0067 -0.00035 -0.00346 0.00364 -0.003 C 0.00399 -0.00138 0.0052 0.00024 0.00468 0.00163 C 0.00416 0.00301 0.00121 0.00486 0.00121 0.00324 C 0.00121 0.00139 0.00347 0.00116 0.00468 6.98358E-6 C 0.00173 0.00647 0.00329 0.00647 2.77778E-6 6.98358E-6 Z " pathEditMode="relative" ptsTypes="ffffffffffffffffffffffffffffffffffffffffffffffff">
                                      <p:cBhvr>
                                        <p:cTn id="21" dur="20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6.15313E-7 C 0.21476 6.15313E-7 0.38993 0.08559 0.38993 0.19107 C 0.38993 0.29632 0.21476 0.38214 5.55556E-7 0.38214 C -0.21493 0.38214 -0.38976 0.29632 -0.38976 0.19107 C -0.38976 0.08559 -0.21493 6.15313E-7 5.55556E-7 6.15313E-7 Z " pathEditMode="relative" rAng="0" ptsTypes="fffff">
                                      <p:cBhvr>
                                        <p:cTn id="23" dur="20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10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8.46634E-7 C -0.21059 8.46634E-7 -0.38212 -0.08582 -0.38212 -0.1913 C -0.38212 -0.29679 -0.21059 -0.38284 8.33333E-7 -0.38284 C 0.21059 -0.38284 0.38177 -0.29679 0.38177 -0.1913 C 0.38177 -0.08582 0.21059 8.46634E-7 8.33333E-7 8.46634E-7 Z " pathEditMode="relative" rAng="10800000" ptsTypes="fffff">
                                      <p:cBhvr>
                                        <p:cTn id="25" dur="2000" fill="hold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9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3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5" grpId="0" animBg="1"/>
      <p:bldP spid="173065" grpId="1" animBg="1"/>
      <p:bldP spid="173066" grpId="0" animBg="1"/>
      <p:bldP spid="173066" grpId="1" animBg="1"/>
      <p:bldP spid="173068" grpId="0" animBg="1"/>
      <p:bldP spid="173068" grpId="1" animBg="1"/>
      <p:bldP spid="17306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400183A3-32AC-4570-B378-7C57A8EF2CC1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53603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DA4BCD3A-80DD-4265-BF93-5BFF5A38DF8B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71513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Types of radiation</a:t>
            </a: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4067175" y="727824"/>
            <a:ext cx="50768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FFCCCC"/>
                </a:solidFill>
              </a:rPr>
              <a:t>1) Alpha (</a:t>
            </a:r>
            <a:r>
              <a:rPr lang="en-GB" altLang="en-US" sz="2000" dirty="0">
                <a:solidFill>
                  <a:srgbClr val="FFCCCC"/>
                </a:solidFill>
                <a:sym typeface="Symbol" pitchFamily="18" charset="2"/>
              </a:rPr>
              <a:t>) </a:t>
            </a:r>
            <a:r>
              <a:rPr lang="en-GB" altLang="en-US" sz="2000" dirty="0">
                <a:solidFill>
                  <a:srgbClr val="FFCCCC"/>
                </a:solidFill>
              </a:rPr>
              <a:t>– an atom decays into a new atom and emits an alpha particle (2 protons and 2 ______ – the nucleus of a ______ atom)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0" y="2412026"/>
            <a:ext cx="471646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CCFF99"/>
                </a:solidFill>
              </a:rPr>
              <a:t>2) Beta (</a:t>
            </a:r>
            <a:r>
              <a:rPr lang="en-GB" altLang="en-US" sz="2000" dirty="0">
                <a:solidFill>
                  <a:srgbClr val="CCFF99"/>
                </a:solidFill>
                <a:sym typeface="Symbol" pitchFamily="18" charset="2"/>
              </a:rPr>
              <a:t>)</a:t>
            </a:r>
            <a:r>
              <a:rPr lang="en-GB" altLang="en-US" sz="2000" dirty="0">
                <a:solidFill>
                  <a:srgbClr val="CCFF99"/>
                </a:solidFill>
              </a:rPr>
              <a:t> – </a:t>
            </a:r>
            <a:r>
              <a:rPr lang="en-GB" altLang="en-US" sz="2000" dirty="0" smtClean="0">
                <a:solidFill>
                  <a:srgbClr val="CCFF99"/>
                </a:solidFill>
              </a:rPr>
              <a:t>a </a:t>
            </a:r>
            <a:r>
              <a:rPr lang="en-GB" altLang="en-US" sz="2000" dirty="0">
                <a:solidFill>
                  <a:srgbClr val="CCFF99"/>
                </a:solidFill>
              </a:rPr>
              <a:t>neutron </a:t>
            </a:r>
            <a:r>
              <a:rPr lang="en-GB" altLang="en-US" sz="2000" dirty="0" smtClean="0">
                <a:solidFill>
                  <a:srgbClr val="CCFF99"/>
                </a:solidFill>
              </a:rPr>
              <a:t>turns into </a:t>
            </a:r>
            <a:r>
              <a:rPr lang="en-GB" altLang="en-US" sz="2000" dirty="0">
                <a:solidFill>
                  <a:srgbClr val="CCFF99"/>
                </a:solidFill>
              </a:rPr>
              <a:t>a _______ and electron. The fast moving, high energy electron is called a _____ particle.</a:t>
            </a: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4132632" y="4185844"/>
            <a:ext cx="507682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dirty="0">
                <a:solidFill>
                  <a:srgbClr val="CC99FF"/>
                </a:solidFill>
              </a:rPr>
              <a:t>3) Gamma </a:t>
            </a:r>
            <a:r>
              <a:rPr lang="en-GB" altLang="en-US" sz="2000" dirty="0" smtClean="0">
                <a:solidFill>
                  <a:srgbClr val="CC99FF"/>
                </a:solidFill>
              </a:rPr>
              <a:t>(</a:t>
            </a:r>
            <a:r>
              <a:rPr lang="el-GR" altLang="en-US" sz="2000" dirty="0" smtClean="0">
                <a:solidFill>
                  <a:srgbClr val="CC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GB" altLang="en-US" sz="2000" dirty="0" smtClean="0">
                <a:solidFill>
                  <a:srgbClr val="CC99FF"/>
                </a:solidFill>
              </a:rPr>
              <a:t>) – </a:t>
            </a:r>
            <a:r>
              <a:rPr lang="en-GB" altLang="en-US" sz="2000" dirty="0" smtClean="0">
                <a:solidFill>
                  <a:srgbClr val="CC99FF"/>
                </a:solidFill>
                <a:sym typeface="Symbol" pitchFamily="18" charset="2"/>
              </a:rPr>
              <a:t>surplus _____ </a:t>
            </a:r>
            <a:r>
              <a:rPr lang="en-GB" altLang="en-US" sz="2000" dirty="0">
                <a:solidFill>
                  <a:srgbClr val="CC99FF"/>
                </a:solidFill>
                <a:sym typeface="Symbol" pitchFamily="18" charset="2"/>
              </a:rPr>
              <a:t>is sometimes emitted. This is called gamma radiation and has a very high ______ with short wavelength. The atom is not changed.</a:t>
            </a:r>
          </a:p>
        </p:txBody>
      </p:sp>
      <p:grpSp>
        <p:nvGrpSpPr>
          <p:cNvPr id="101382" name="Group 6"/>
          <p:cNvGrpSpPr>
            <a:grpSpLocks/>
          </p:cNvGrpSpPr>
          <p:nvPr/>
        </p:nvGrpSpPr>
        <p:grpSpPr bwMode="auto">
          <a:xfrm>
            <a:off x="0" y="599983"/>
            <a:ext cx="1023938" cy="1084262"/>
            <a:chOff x="1728" y="1680"/>
            <a:chExt cx="816" cy="864"/>
          </a:xfrm>
        </p:grpSpPr>
        <p:sp>
          <p:nvSpPr>
            <p:cNvPr id="101383" name="Oval 7"/>
            <p:cNvSpPr>
              <a:spLocks noChangeArrowheads="1"/>
            </p:cNvSpPr>
            <p:nvPr/>
          </p:nvSpPr>
          <p:spPr bwMode="auto">
            <a:xfrm>
              <a:off x="1872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384" name="Oval 8"/>
            <p:cNvSpPr>
              <a:spLocks noChangeArrowheads="1"/>
            </p:cNvSpPr>
            <p:nvPr/>
          </p:nvSpPr>
          <p:spPr bwMode="auto">
            <a:xfrm>
              <a:off x="1824" y="1968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32" name="Oval 9"/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33" name="Oval 10"/>
            <p:cNvSpPr>
              <a:spLocks noChangeArrowheads="1"/>
            </p:cNvSpPr>
            <p:nvPr/>
          </p:nvSpPr>
          <p:spPr bwMode="auto">
            <a:xfrm>
              <a:off x="2016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387" name="Oval 11"/>
            <p:cNvSpPr>
              <a:spLocks noChangeArrowheads="1"/>
            </p:cNvSpPr>
            <p:nvPr/>
          </p:nvSpPr>
          <p:spPr bwMode="auto">
            <a:xfrm>
              <a:off x="1920" y="2159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35" name="Oval 12"/>
            <p:cNvSpPr>
              <a:spLocks noChangeArrowheads="1"/>
            </p:cNvSpPr>
            <p:nvPr/>
          </p:nvSpPr>
          <p:spPr bwMode="auto">
            <a:xfrm>
              <a:off x="1728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36" name="Oval 13"/>
            <p:cNvSpPr>
              <a:spLocks noChangeArrowheads="1"/>
            </p:cNvSpPr>
            <p:nvPr/>
          </p:nvSpPr>
          <p:spPr bwMode="auto">
            <a:xfrm>
              <a:off x="177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390" name="Oval 14"/>
            <p:cNvSpPr>
              <a:spLocks noChangeArrowheads="1"/>
            </p:cNvSpPr>
            <p:nvPr/>
          </p:nvSpPr>
          <p:spPr bwMode="auto">
            <a:xfrm>
              <a:off x="2113" y="2065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38" name="Oval 15"/>
            <p:cNvSpPr>
              <a:spLocks noChangeArrowheads="1"/>
            </p:cNvSpPr>
            <p:nvPr/>
          </p:nvSpPr>
          <p:spPr bwMode="auto">
            <a:xfrm>
              <a:off x="216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392" name="Oval 16"/>
            <p:cNvSpPr>
              <a:spLocks noChangeArrowheads="1"/>
            </p:cNvSpPr>
            <p:nvPr/>
          </p:nvSpPr>
          <p:spPr bwMode="auto">
            <a:xfrm>
              <a:off x="2304" y="2159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393" name="Oval 17"/>
            <p:cNvSpPr>
              <a:spLocks noChangeArrowheads="1"/>
            </p:cNvSpPr>
            <p:nvPr/>
          </p:nvSpPr>
          <p:spPr bwMode="auto">
            <a:xfrm>
              <a:off x="2113" y="1824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41" name="Oval 18"/>
            <p:cNvSpPr>
              <a:spLocks noChangeArrowheads="1"/>
            </p:cNvSpPr>
            <p:nvPr/>
          </p:nvSpPr>
          <p:spPr bwMode="auto">
            <a:xfrm>
              <a:off x="2256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395" name="Oval 19"/>
            <p:cNvSpPr>
              <a:spLocks noChangeArrowheads="1"/>
            </p:cNvSpPr>
            <p:nvPr/>
          </p:nvSpPr>
          <p:spPr bwMode="auto">
            <a:xfrm>
              <a:off x="2016" y="2256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43" name="Oval 20"/>
            <p:cNvSpPr>
              <a:spLocks noChangeArrowheads="1"/>
            </p:cNvSpPr>
            <p:nvPr/>
          </p:nvSpPr>
          <p:spPr bwMode="auto">
            <a:xfrm>
              <a:off x="225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44" name="Oval 21"/>
            <p:cNvSpPr>
              <a:spLocks noChangeArrowheads="1"/>
            </p:cNvSpPr>
            <p:nvPr/>
          </p:nvSpPr>
          <p:spPr bwMode="auto">
            <a:xfrm>
              <a:off x="2064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398" name="Oval 22"/>
            <p:cNvSpPr>
              <a:spLocks noChangeArrowheads="1"/>
            </p:cNvSpPr>
            <p:nvPr/>
          </p:nvSpPr>
          <p:spPr bwMode="auto">
            <a:xfrm>
              <a:off x="1872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grpSp>
        <p:nvGrpSpPr>
          <p:cNvPr id="101399" name="Group 23"/>
          <p:cNvGrpSpPr>
            <a:grpSpLocks/>
          </p:cNvGrpSpPr>
          <p:nvPr/>
        </p:nvGrpSpPr>
        <p:grpSpPr bwMode="auto">
          <a:xfrm>
            <a:off x="1573213" y="599983"/>
            <a:ext cx="903287" cy="1023937"/>
            <a:chOff x="1149" y="799"/>
            <a:chExt cx="569" cy="645"/>
          </a:xfrm>
        </p:grpSpPr>
        <p:sp>
          <p:nvSpPr>
            <p:cNvPr id="101400" name="Oval 24"/>
            <p:cNvSpPr>
              <a:spLocks noChangeArrowheads="1"/>
            </p:cNvSpPr>
            <p:nvPr/>
          </p:nvSpPr>
          <p:spPr bwMode="auto">
            <a:xfrm>
              <a:off x="1225" y="875"/>
              <a:ext cx="190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01" name="Oval 25"/>
            <p:cNvSpPr>
              <a:spLocks noChangeArrowheads="1"/>
            </p:cNvSpPr>
            <p:nvPr/>
          </p:nvSpPr>
          <p:spPr bwMode="auto">
            <a:xfrm>
              <a:off x="1187" y="1027"/>
              <a:ext cx="190" cy="18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20" name="Oval 26"/>
            <p:cNvSpPr>
              <a:spLocks noChangeArrowheads="1"/>
            </p:cNvSpPr>
            <p:nvPr/>
          </p:nvSpPr>
          <p:spPr bwMode="auto">
            <a:xfrm>
              <a:off x="1301" y="1065"/>
              <a:ext cx="189" cy="189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21" name="Oval 27"/>
            <p:cNvSpPr>
              <a:spLocks noChangeArrowheads="1"/>
            </p:cNvSpPr>
            <p:nvPr/>
          </p:nvSpPr>
          <p:spPr bwMode="auto">
            <a:xfrm>
              <a:off x="1339" y="989"/>
              <a:ext cx="189" cy="189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04" name="Oval 28"/>
            <p:cNvSpPr>
              <a:spLocks noChangeArrowheads="1"/>
            </p:cNvSpPr>
            <p:nvPr/>
          </p:nvSpPr>
          <p:spPr bwMode="auto">
            <a:xfrm>
              <a:off x="1263" y="1178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23" name="Oval 29"/>
            <p:cNvSpPr>
              <a:spLocks noChangeArrowheads="1"/>
            </p:cNvSpPr>
            <p:nvPr/>
          </p:nvSpPr>
          <p:spPr bwMode="auto">
            <a:xfrm>
              <a:off x="1149" y="1178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06" name="Oval 30"/>
            <p:cNvSpPr>
              <a:spLocks noChangeArrowheads="1"/>
            </p:cNvSpPr>
            <p:nvPr/>
          </p:nvSpPr>
          <p:spPr bwMode="auto">
            <a:xfrm>
              <a:off x="1415" y="1103"/>
              <a:ext cx="189" cy="18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25" name="Oval 31"/>
            <p:cNvSpPr>
              <a:spLocks noChangeArrowheads="1"/>
            </p:cNvSpPr>
            <p:nvPr/>
          </p:nvSpPr>
          <p:spPr bwMode="auto">
            <a:xfrm>
              <a:off x="1452" y="1254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08" name="Oval 32"/>
            <p:cNvSpPr>
              <a:spLocks noChangeArrowheads="1"/>
            </p:cNvSpPr>
            <p:nvPr/>
          </p:nvSpPr>
          <p:spPr bwMode="auto">
            <a:xfrm>
              <a:off x="1415" y="913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27" name="Oval 33"/>
            <p:cNvSpPr>
              <a:spLocks noChangeArrowheads="1"/>
            </p:cNvSpPr>
            <p:nvPr/>
          </p:nvSpPr>
          <p:spPr bwMode="auto">
            <a:xfrm>
              <a:off x="1528" y="1065"/>
              <a:ext cx="190" cy="189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10" name="Oval 34"/>
            <p:cNvSpPr>
              <a:spLocks noChangeArrowheads="1"/>
            </p:cNvSpPr>
            <p:nvPr/>
          </p:nvSpPr>
          <p:spPr bwMode="auto">
            <a:xfrm>
              <a:off x="1339" y="1254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29" name="Oval 35"/>
            <p:cNvSpPr>
              <a:spLocks noChangeArrowheads="1"/>
            </p:cNvSpPr>
            <p:nvPr/>
          </p:nvSpPr>
          <p:spPr bwMode="auto">
            <a:xfrm>
              <a:off x="1377" y="799"/>
              <a:ext cx="189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grpSp>
        <p:nvGrpSpPr>
          <p:cNvPr id="101412" name="Group 36"/>
          <p:cNvGrpSpPr>
            <a:grpSpLocks/>
          </p:cNvGrpSpPr>
          <p:nvPr/>
        </p:nvGrpSpPr>
        <p:grpSpPr bwMode="auto">
          <a:xfrm>
            <a:off x="3025775" y="1031783"/>
            <a:ext cx="601663" cy="492125"/>
            <a:chOff x="1875" y="1133"/>
            <a:chExt cx="379" cy="310"/>
          </a:xfrm>
        </p:grpSpPr>
        <p:sp>
          <p:nvSpPr>
            <p:cNvPr id="153714" name="Oval 37"/>
            <p:cNvSpPr>
              <a:spLocks noChangeArrowheads="1"/>
            </p:cNvSpPr>
            <p:nvPr/>
          </p:nvSpPr>
          <p:spPr bwMode="auto">
            <a:xfrm>
              <a:off x="1875" y="1133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15" name="Oval 38"/>
            <p:cNvSpPr>
              <a:spLocks noChangeArrowheads="1"/>
            </p:cNvSpPr>
            <p:nvPr/>
          </p:nvSpPr>
          <p:spPr bwMode="auto">
            <a:xfrm>
              <a:off x="2064" y="1253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15" name="Oval 39"/>
            <p:cNvSpPr>
              <a:spLocks noChangeArrowheads="1"/>
            </p:cNvSpPr>
            <p:nvPr/>
          </p:nvSpPr>
          <p:spPr bwMode="auto">
            <a:xfrm>
              <a:off x="2018" y="1162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16" name="Oval 40"/>
            <p:cNvSpPr>
              <a:spLocks noChangeArrowheads="1"/>
            </p:cNvSpPr>
            <p:nvPr/>
          </p:nvSpPr>
          <p:spPr bwMode="auto">
            <a:xfrm>
              <a:off x="1951" y="1247"/>
              <a:ext cx="190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grpSp>
        <p:nvGrpSpPr>
          <p:cNvPr id="101417" name="Group 41"/>
          <p:cNvGrpSpPr>
            <a:grpSpLocks/>
          </p:cNvGrpSpPr>
          <p:nvPr/>
        </p:nvGrpSpPr>
        <p:grpSpPr bwMode="auto">
          <a:xfrm>
            <a:off x="4622376" y="2103984"/>
            <a:ext cx="1023938" cy="1084263"/>
            <a:chOff x="1728" y="1680"/>
            <a:chExt cx="816" cy="864"/>
          </a:xfrm>
        </p:grpSpPr>
        <p:sp>
          <p:nvSpPr>
            <p:cNvPr id="101418" name="Oval 42"/>
            <p:cNvSpPr>
              <a:spLocks noChangeArrowheads="1"/>
            </p:cNvSpPr>
            <p:nvPr/>
          </p:nvSpPr>
          <p:spPr bwMode="auto">
            <a:xfrm>
              <a:off x="1872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19" name="Oval 43"/>
            <p:cNvSpPr>
              <a:spLocks noChangeArrowheads="1"/>
            </p:cNvSpPr>
            <p:nvPr/>
          </p:nvSpPr>
          <p:spPr bwMode="auto">
            <a:xfrm>
              <a:off x="1824" y="1968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00" name="Oval 44"/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01" name="Oval 45"/>
            <p:cNvSpPr>
              <a:spLocks noChangeArrowheads="1"/>
            </p:cNvSpPr>
            <p:nvPr/>
          </p:nvSpPr>
          <p:spPr bwMode="auto">
            <a:xfrm>
              <a:off x="2016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22" name="Oval 46"/>
            <p:cNvSpPr>
              <a:spLocks noChangeArrowheads="1"/>
            </p:cNvSpPr>
            <p:nvPr/>
          </p:nvSpPr>
          <p:spPr bwMode="auto">
            <a:xfrm>
              <a:off x="1920" y="2159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03" name="Oval 47"/>
            <p:cNvSpPr>
              <a:spLocks noChangeArrowheads="1"/>
            </p:cNvSpPr>
            <p:nvPr/>
          </p:nvSpPr>
          <p:spPr bwMode="auto">
            <a:xfrm>
              <a:off x="1728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04" name="Oval 48"/>
            <p:cNvSpPr>
              <a:spLocks noChangeArrowheads="1"/>
            </p:cNvSpPr>
            <p:nvPr/>
          </p:nvSpPr>
          <p:spPr bwMode="auto">
            <a:xfrm>
              <a:off x="177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25" name="Oval 49"/>
            <p:cNvSpPr>
              <a:spLocks noChangeArrowheads="1"/>
            </p:cNvSpPr>
            <p:nvPr/>
          </p:nvSpPr>
          <p:spPr bwMode="auto">
            <a:xfrm>
              <a:off x="2113" y="2065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06" name="Oval 50"/>
            <p:cNvSpPr>
              <a:spLocks noChangeArrowheads="1"/>
            </p:cNvSpPr>
            <p:nvPr/>
          </p:nvSpPr>
          <p:spPr bwMode="auto">
            <a:xfrm>
              <a:off x="216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27" name="Oval 51"/>
            <p:cNvSpPr>
              <a:spLocks noChangeArrowheads="1"/>
            </p:cNvSpPr>
            <p:nvPr/>
          </p:nvSpPr>
          <p:spPr bwMode="auto">
            <a:xfrm>
              <a:off x="2304" y="2159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28" name="Oval 52"/>
            <p:cNvSpPr>
              <a:spLocks noChangeArrowheads="1"/>
            </p:cNvSpPr>
            <p:nvPr/>
          </p:nvSpPr>
          <p:spPr bwMode="auto">
            <a:xfrm>
              <a:off x="2113" y="1824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09" name="Oval 53"/>
            <p:cNvSpPr>
              <a:spLocks noChangeArrowheads="1"/>
            </p:cNvSpPr>
            <p:nvPr/>
          </p:nvSpPr>
          <p:spPr bwMode="auto">
            <a:xfrm>
              <a:off x="2256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30" name="Oval 54"/>
            <p:cNvSpPr>
              <a:spLocks noChangeArrowheads="1"/>
            </p:cNvSpPr>
            <p:nvPr/>
          </p:nvSpPr>
          <p:spPr bwMode="auto">
            <a:xfrm>
              <a:off x="2016" y="2256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711" name="Oval 55"/>
            <p:cNvSpPr>
              <a:spLocks noChangeArrowheads="1"/>
            </p:cNvSpPr>
            <p:nvPr/>
          </p:nvSpPr>
          <p:spPr bwMode="auto">
            <a:xfrm>
              <a:off x="225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712" name="Oval 56"/>
            <p:cNvSpPr>
              <a:spLocks noChangeArrowheads="1"/>
            </p:cNvSpPr>
            <p:nvPr/>
          </p:nvSpPr>
          <p:spPr bwMode="auto">
            <a:xfrm>
              <a:off x="2064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33" name="Oval 57"/>
            <p:cNvSpPr>
              <a:spLocks noChangeArrowheads="1"/>
            </p:cNvSpPr>
            <p:nvPr/>
          </p:nvSpPr>
          <p:spPr bwMode="auto">
            <a:xfrm>
              <a:off x="1872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grpSp>
        <p:nvGrpSpPr>
          <p:cNvPr id="101434" name="Group 58"/>
          <p:cNvGrpSpPr>
            <a:grpSpLocks/>
          </p:cNvGrpSpPr>
          <p:nvPr/>
        </p:nvGrpSpPr>
        <p:grpSpPr bwMode="auto">
          <a:xfrm>
            <a:off x="6279726" y="2103984"/>
            <a:ext cx="1023938" cy="1084263"/>
            <a:chOff x="1202" y="2024"/>
            <a:chExt cx="645" cy="683"/>
          </a:xfrm>
        </p:grpSpPr>
        <p:sp>
          <p:nvSpPr>
            <p:cNvPr id="101435" name="Oval 59"/>
            <p:cNvSpPr>
              <a:spLocks noChangeArrowheads="1"/>
            </p:cNvSpPr>
            <p:nvPr/>
          </p:nvSpPr>
          <p:spPr bwMode="auto">
            <a:xfrm>
              <a:off x="1316" y="2100"/>
              <a:ext cx="190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36" name="Oval 60"/>
            <p:cNvSpPr>
              <a:spLocks noChangeArrowheads="1"/>
            </p:cNvSpPr>
            <p:nvPr/>
          </p:nvSpPr>
          <p:spPr bwMode="auto">
            <a:xfrm>
              <a:off x="1278" y="2252"/>
              <a:ext cx="190" cy="18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84" name="Oval 61"/>
            <p:cNvSpPr>
              <a:spLocks noChangeArrowheads="1"/>
            </p:cNvSpPr>
            <p:nvPr/>
          </p:nvSpPr>
          <p:spPr bwMode="auto">
            <a:xfrm>
              <a:off x="1392" y="2290"/>
              <a:ext cx="189" cy="189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85" name="Oval 62"/>
            <p:cNvSpPr>
              <a:spLocks noChangeArrowheads="1"/>
            </p:cNvSpPr>
            <p:nvPr/>
          </p:nvSpPr>
          <p:spPr bwMode="auto">
            <a:xfrm>
              <a:off x="1430" y="2214"/>
              <a:ext cx="189" cy="189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39" name="Oval 63"/>
            <p:cNvSpPr>
              <a:spLocks noChangeArrowheads="1"/>
            </p:cNvSpPr>
            <p:nvPr/>
          </p:nvSpPr>
          <p:spPr bwMode="auto">
            <a:xfrm>
              <a:off x="1354" y="2403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87" name="Oval 64"/>
            <p:cNvSpPr>
              <a:spLocks noChangeArrowheads="1"/>
            </p:cNvSpPr>
            <p:nvPr/>
          </p:nvSpPr>
          <p:spPr bwMode="auto">
            <a:xfrm>
              <a:off x="1202" y="2176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88" name="Oval 65"/>
            <p:cNvSpPr>
              <a:spLocks noChangeArrowheads="1"/>
            </p:cNvSpPr>
            <p:nvPr/>
          </p:nvSpPr>
          <p:spPr bwMode="auto">
            <a:xfrm>
              <a:off x="1240" y="2403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42" name="Oval 66"/>
            <p:cNvSpPr>
              <a:spLocks noChangeArrowheads="1"/>
            </p:cNvSpPr>
            <p:nvPr/>
          </p:nvSpPr>
          <p:spPr bwMode="auto">
            <a:xfrm>
              <a:off x="1506" y="2328"/>
              <a:ext cx="189" cy="18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90" name="Oval 67"/>
            <p:cNvSpPr>
              <a:spLocks noChangeArrowheads="1"/>
            </p:cNvSpPr>
            <p:nvPr/>
          </p:nvSpPr>
          <p:spPr bwMode="auto">
            <a:xfrm>
              <a:off x="1543" y="2479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44" name="Oval 68"/>
            <p:cNvSpPr>
              <a:spLocks noChangeArrowheads="1"/>
            </p:cNvSpPr>
            <p:nvPr/>
          </p:nvSpPr>
          <p:spPr bwMode="auto">
            <a:xfrm>
              <a:off x="1657" y="2403"/>
              <a:ext cx="190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45" name="Oval 69"/>
            <p:cNvSpPr>
              <a:spLocks noChangeArrowheads="1"/>
            </p:cNvSpPr>
            <p:nvPr/>
          </p:nvSpPr>
          <p:spPr bwMode="auto">
            <a:xfrm>
              <a:off x="1506" y="2138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93" name="Oval 70"/>
            <p:cNvSpPr>
              <a:spLocks noChangeArrowheads="1"/>
            </p:cNvSpPr>
            <p:nvPr/>
          </p:nvSpPr>
          <p:spPr bwMode="auto">
            <a:xfrm>
              <a:off x="1619" y="2290"/>
              <a:ext cx="190" cy="189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47" name="Oval 71"/>
            <p:cNvSpPr>
              <a:spLocks noChangeArrowheads="1"/>
            </p:cNvSpPr>
            <p:nvPr/>
          </p:nvSpPr>
          <p:spPr bwMode="auto">
            <a:xfrm>
              <a:off x="1430" y="2479"/>
              <a:ext cx="189" cy="19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95" name="Oval 72"/>
            <p:cNvSpPr>
              <a:spLocks noChangeArrowheads="1"/>
            </p:cNvSpPr>
            <p:nvPr/>
          </p:nvSpPr>
          <p:spPr bwMode="auto">
            <a:xfrm>
              <a:off x="1619" y="2138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96" name="Oval 73"/>
            <p:cNvSpPr>
              <a:spLocks noChangeArrowheads="1"/>
            </p:cNvSpPr>
            <p:nvPr/>
          </p:nvSpPr>
          <p:spPr bwMode="auto">
            <a:xfrm>
              <a:off x="1468" y="2024"/>
              <a:ext cx="189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97" name="Oval 74"/>
            <p:cNvSpPr>
              <a:spLocks noChangeArrowheads="1"/>
            </p:cNvSpPr>
            <p:nvPr/>
          </p:nvSpPr>
          <p:spPr bwMode="auto">
            <a:xfrm>
              <a:off x="1316" y="2517"/>
              <a:ext cx="190" cy="19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sp>
        <p:nvSpPr>
          <p:cNvPr id="101451" name="Oval 75"/>
          <p:cNvSpPr>
            <a:spLocks noChangeArrowheads="1"/>
          </p:cNvSpPr>
          <p:nvPr/>
        </p:nvSpPr>
        <p:spPr bwMode="auto">
          <a:xfrm>
            <a:off x="8079951" y="2535784"/>
            <a:ext cx="144463" cy="144463"/>
          </a:xfrm>
          <a:prstGeom prst="ellipse">
            <a:avLst/>
          </a:prstGeom>
          <a:gradFill rotWithShape="1">
            <a:gsLst>
              <a:gs pos="0">
                <a:srgbClr val="000076"/>
              </a:gs>
              <a:gs pos="100000">
                <a:srgbClr val="0000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01452" name="Group 76"/>
          <p:cNvGrpSpPr>
            <a:grpSpLocks/>
          </p:cNvGrpSpPr>
          <p:nvPr/>
        </p:nvGrpSpPr>
        <p:grpSpPr bwMode="auto">
          <a:xfrm>
            <a:off x="66900" y="3929268"/>
            <a:ext cx="1023938" cy="1084262"/>
            <a:chOff x="1728" y="1680"/>
            <a:chExt cx="816" cy="864"/>
          </a:xfrm>
        </p:grpSpPr>
        <p:sp>
          <p:nvSpPr>
            <p:cNvPr id="101453" name="Oval 77"/>
            <p:cNvSpPr>
              <a:spLocks noChangeArrowheads="1"/>
            </p:cNvSpPr>
            <p:nvPr/>
          </p:nvSpPr>
          <p:spPr bwMode="auto">
            <a:xfrm>
              <a:off x="1872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54" name="Oval 78"/>
            <p:cNvSpPr>
              <a:spLocks noChangeArrowheads="1"/>
            </p:cNvSpPr>
            <p:nvPr/>
          </p:nvSpPr>
          <p:spPr bwMode="auto">
            <a:xfrm>
              <a:off x="1824" y="1968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68" name="Oval 79"/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69" name="Oval 80"/>
            <p:cNvSpPr>
              <a:spLocks noChangeArrowheads="1"/>
            </p:cNvSpPr>
            <p:nvPr/>
          </p:nvSpPr>
          <p:spPr bwMode="auto">
            <a:xfrm>
              <a:off x="2016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57" name="Oval 81"/>
            <p:cNvSpPr>
              <a:spLocks noChangeArrowheads="1"/>
            </p:cNvSpPr>
            <p:nvPr/>
          </p:nvSpPr>
          <p:spPr bwMode="auto">
            <a:xfrm>
              <a:off x="1920" y="2159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71" name="Oval 82"/>
            <p:cNvSpPr>
              <a:spLocks noChangeArrowheads="1"/>
            </p:cNvSpPr>
            <p:nvPr/>
          </p:nvSpPr>
          <p:spPr bwMode="auto">
            <a:xfrm>
              <a:off x="1728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72" name="Oval 83"/>
            <p:cNvSpPr>
              <a:spLocks noChangeArrowheads="1"/>
            </p:cNvSpPr>
            <p:nvPr/>
          </p:nvSpPr>
          <p:spPr bwMode="auto">
            <a:xfrm>
              <a:off x="177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60" name="Oval 84"/>
            <p:cNvSpPr>
              <a:spLocks noChangeArrowheads="1"/>
            </p:cNvSpPr>
            <p:nvPr/>
          </p:nvSpPr>
          <p:spPr bwMode="auto">
            <a:xfrm>
              <a:off x="2113" y="2065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74" name="Oval 85"/>
            <p:cNvSpPr>
              <a:spLocks noChangeArrowheads="1"/>
            </p:cNvSpPr>
            <p:nvPr/>
          </p:nvSpPr>
          <p:spPr bwMode="auto">
            <a:xfrm>
              <a:off x="216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62" name="Oval 86"/>
            <p:cNvSpPr>
              <a:spLocks noChangeArrowheads="1"/>
            </p:cNvSpPr>
            <p:nvPr/>
          </p:nvSpPr>
          <p:spPr bwMode="auto">
            <a:xfrm>
              <a:off x="2304" y="2159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01463" name="Oval 87"/>
            <p:cNvSpPr>
              <a:spLocks noChangeArrowheads="1"/>
            </p:cNvSpPr>
            <p:nvPr/>
          </p:nvSpPr>
          <p:spPr bwMode="auto">
            <a:xfrm>
              <a:off x="2113" y="1824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77" name="Oval 88"/>
            <p:cNvSpPr>
              <a:spLocks noChangeArrowheads="1"/>
            </p:cNvSpPr>
            <p:nvPr/>
          </p:nvSpPr>
          <p:spPr bwMode="auto">
            <a:xfrm>
              <a:off x="2256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65" name="Oval 89"/>
            <p:cNvSpPr>
              <a:spLocks noChangeArrowheads="1"/>
            </p:cNvSpPr>
            <p:nvPr/>
          </p:nvSpPr>
          <p:spPr bwMode="auto">
            <a:xfrm>
              <a:off x="2016" y="2256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3679" name="Oval 90"/>
            <p:cNvSpPr>
              <a:spLocks noChangeArrowheads="1"/>
            </p:cNvSpPr>
            <p:nvPr/>
          </p:nvSpPr>
          <p:spPr bwMode="auto">
            <a:xfrm>
              <a:off x="225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680" name="Oval 91"/>
            <p:cNvSpPr>
              <a:spLocks noChangeArrowheads="1"/>
            </p:cNvSpPr>
            <p:nvPr/>
          </p:nvSpPr>
          <p:spPr bwMode="auto">
            <a:xfrm>
              <a:off x="2064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01468" name="Oval 92"/>
            <p:cNvSpPr>
              <a:spLocks noChangeArrowheads="1"/>
            </p:cNvSpPr>
            <p:nvPr/>
          </p:nvSpPr>
          <p:spPr bwMode="auto">
            <a:xfrm>
              <a:off x="1872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grpSp>
        <p:nvGrpSpPr>
          <p:cNvPr id="101487" name="Group 111"/>
          <p:cNvGrpSpPr>
            <a:grpSpLocks/>
          </p:cNvGrpSpPr>
          <p:nvPr/>
        </p:nvGrpSpPr>
        <p:grpSpPr bwMode="auto">
          <a:xfrm>
            <a:off x="3092675" y="4373962"/>
            <a:ext cx="936625" cy="393700"/>
            <a:chOff x="2688" y="960"/>
            <a:chExt cx="1535" cy="623"/>
          </a:xfrm>
        </p:grpSpPr>
        <p:grpSp>
          <p:nvGrpSpPr>
            <p:cNvPr id="153638" name="Group 112"/>
            <p:cNvGrpSpPr>
              <a:grpSpLocks/>
            </p:cNvGrpSpPr>
            <p:nvPr/>
          </p:nvGrpSpPr>
          <p:grpSpPr bwMode="auto">
            <a:xfrm>
              <a:off x="2688" y="1248"/>
              <a:ext cx="383" cy="335"/>
              <a:chOff x="1632" y="2688"/>
              <a:chExt cx="383" cy="335"/>
            </a:xfrm>
          </p:grpSpPr>
          <p:sp>
            <p:nvSpPr>
              <p:cNvPr id="153648" name="Arc 113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649" name="Arc 114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3639" name="Group 115"/>
            <p:cNvGrpSpPr>
              <a:grpSpLocks/>
            </p:cNvGrpSpPr>
            <p:nvPr/>
          </p:nvGrpSpPr>
          <p:grpSpPr bwMode="auto">
            <a:xfrm>
              <a:off x="3456" y="1248"/>
              <a:ext cx="383" cy="335"/>
              <a:chOff x="1632" y="2688"/>
              <a:chExt cx="383" cy="335"/>
            </a:xfrm>
          </p:grpSpPr>
          <p:sp>
            <p:nvSpPr>
              <p:cNvPr id="153646" name="Arc 116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647" name="Arc 117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3640" name="Group 118"/>
            <p:cNvGrpSpPr>
              <a:grpSpLocks/>
            </p:cNvGrpSpPr>
            <p:nvPr/>
          </p:nvGrpSpPr>
          <p:grpSpPr bwMode="auto">
            <a:xfrm flipV="1">
              <a:off x="3840" y="960"/>
              <a:ext cx="383" cy="335"/>
              <a:chOff x="1632" y="2688"/>
              <a:chExt cx="383" cy="335"/>
            </a:xfrm>
          </p:grpSpPr>
          <p:sp>
            <p:nvSpPr>
              <p:cNvPr id="153644" name="Arc 119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645" name="Arc 120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3641" name="Group 121"/>
            <p:cNvGrpSpPr>
              <a:grpSpLocks/>
            </p:cNvGrpSpPr>
            <p:nvPr/>
          </p:nvGrpSpPr>
          <p:grpSpPr bwMode="auto">
            <a:xfrm flipV="1">
              <a:off x="3072" y="960"/>
              <a:ext cx="383" cy="335"/>
              <a:chOff x="1632" y="2688"/>
              <a:chExt cx="383" cy="335"/>
            </a:xfrm>
          </p:grpSpPr>
          <p:sp>
            <p:nvSpPr>
              <p:cNvPr id="153642" name="Arc 122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3643" name="Arc 123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101500" name="Text Box 124"/>
          <p:cNvSpPr txBox="1">
            <a:spLocks noChangeArrowheads="1"/>
          </p:cNvSpPr>
          <p:nvPr/>
        </p:nvSpPr>
        <p:spPr bwMode="auto">
          <a:xfrm>
            <a:off x="-250825" y="1679483"/>
            <a:ext cx="15478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Unstable nucleus</a:t>
            </a:r>
            <a:endParaRPr lang="en-US" altLang="en-US" sz="1800"/>
          </a:p>
        </p:txBody>
      </p:sp>
      <p:sp>
        <p:nvSpPr>
          <p:cNvPr id="101501" name="Text Box 125"/>
          <p:cNvSpPr txBox="1">
            <a:spLocks noChangeArrowheads="1"/>
          </p:cNvSpPr>
          <p:nvPr/>
        </p:nvSpPr>
        <p:spPr bwMode="auto">
          <a:xfrm>
            <a:off x="-183925" y="4988130"/>
            <a:ext cx="15478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Unstable nucleus</a:t>
            </a:r>
            <a:endParaRPr lang="en-US" altLang="en-US" sz="1800"/>
          </a:p>
        </p:txBody>
      </p:sp>
      <p:sp>
        <p:nvSpPr>
          <p:cNvPr id="101502" name="Text Box 126"/>
          <p:cNvSpPr txBox="1">
            <a:spLocks noChangeArrowheads="1"/>
          </p:cNvSpPr>
          <p:nvPr/>
        </p:nvSpPr>
        <p:spPr bwMode="auto">
          <a:xfrm>
            <a:off x="4371551" y="3445422"/>
            <a:ext cx="15478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Unstable nucleus</a:t>
            </a:r>
            <a:endParaRPr lang="en-US" altLang="en-US" sz="1800"/>
          </a:p>
        </p:txBody>
      </p:sp>
      <p:sp>
        <p:nvSpPr>
          <p:cNvPr id="101503" name="Text Box 127"/>
          <p:cNvSpPr txBox="1">
            <a:spLocks noChangeArrowheads="1"/>
          </p:cNvSpPr>
          <p:nvPr/>
        </p:nvSpPr>
        <p:spPr bwMode="auto">
          <a:xfrm>
            <a:off x="1147988" y="4988130"/>
            <a:ext cx="18716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dirty="0" smtClean="0"/>
              <a:t>Less energetic nucleus</a:t>
            </a:r>
            <a:endParaRPr lang="en-US" altLang="en-US" sz="1800" dirty="0"/>
          </a:p>
        </p:txBody>
      </p:sp>
      <p:sp>
        <p:nvSpPr>
          <p:cNvPr id="101504" name="Text Box 128"/>
          <p:cNvSpPr txBox="1">
            <a:spLocks noChangeArrowheads="1"/>
          </p:cNvSpPr>
          <p:nvPr/>
        </p:nvSpPr>
        <p:spPr bwMode="auto">
          <a:xfrm>
            <a:off x="1225550" y="1679483"/>
            <a:ext cx="14398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New nucleus</a:t>
            </a:r>
            <a:endParaRPr lang="en-US" altLang="en-US" sz="1800"/>
          </a:p>
        </p:txBody>
      </p:sp>
      <p:sp>
        <p:nvSpPr>
          <p:cNvPr id="101505" name="AutoShape 129"/>
          <p:cNvSpPr>
            <a:spLocks noChangeArrowheads="1"/>
          </p:cNvSpPr>
          <p:nvPr/>
        </p:nvSpPr>
        <p:spPr bwMode="auto">
          <a:xfrm>
            <a:off x="1152525" y="1031783"/>
            <a:ext cx="360363" cy="287337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01506" name="AutoShape 130"/>
          <p:cNvSpPr>
            <a:spLocks noChangeArrowheads="1"/>
          </p:cNvSpPr>
          <p:nvPr/>
        </p:nvSpPr>
        <p:spPr bwMode="auto">
          <a:xfrm>
            <a:off x="5774901" y="2535784"/>
            <a:ext cx="360363" cy="287338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01507" name="AutoShape 131"/>
          <p:cNvSpPr>
            <a:spLocks noChangeArrowheads="1"/>
          </p:cNvSpPr>
          <p:nvPr/>
        </p:nvSpPr>
        <p:spPr bwMode="auto">
          <a:xfrm>
            <a:off x="1219425" y="4432505"/>
            <a:ext cx="360363" cy="287338"/>
          </a:xfrm>
          <a:prstGeom prst="rightArrow">
            <a:avLst>
              <a:gd name="adj1" fmla="val 50000"/>
              <a:gd name="adj2" fmla="val 31354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01508" name="AutoShape 132"/>
          <p:cNvSpPr>
            <a:spLocks noChangeArrowheads="1"/>
          </p:cNvSpPr>
          <p:nvPr/>
        </p:nvSpPr>
        <p:spPr bwMode="auto">
          <a:xfrm>
            <a:off x="2592388" y="1103220"/>
            <a:ext cx="287337" cy="287338"/>
          </a:xfrm>
          <a:prstGeom prst="plus">
            <a:avLst>
              <a:gd name="adj" fmla="val 3536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01509" name="AutoShape 133"/>
          <p:cNvSpPr>
            <a:spLocks noChangeArrowheads="1"/>
          </p:cNvSpPr>
          <p:nvPr/>
        </p:nvSpPr>
        <p:spPr bwMode="auto">
          <a:xfrm>
            <a:off x="2659288" y="4445399"/>
            <a:ext cx="287337" cy="287338"/>
          </a:xfrm>
          <a:prstGeom prst="plus">
            <a:avLst>
              <a:gd name="adj" fmla="val 3536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01510" name="AutoShape 134"/>
          <p:cNvSpPr>
            <a:spLocks noChangeArrowheads="1"/>
          </p:cNvSpPr>
          <p:nvPr/>
        </p:nvSpPr>
        <p:spPr bwMode="auto">
          <a:xfrm>
            <a:off x="7503689" y="2464347"/>
            <a:ext cx="287337" cy="287337"/>
          </a:xfrm>
          <a:prstGeom prst="plus">
            <a:avLst>
              <a:gd name="adj" fmla="val 3536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01512" name="Group 136"/>
          <p:cNvGrpSpPr>
            <a:grpSpLocks/>
          </p:cNvGrpSpPr>
          <p:nvPr/>
        </p:nvGrpSpPr>
        <p:grpSpPr bwMode="auto">
          <a:xfrm>
            <a:off x="5055764" y="3231109"/>
            <a:ext cx="2303462" cy="857250"/>
            <a:chOff x="431" y="2568"/>
            <a:chExt cx="1451" cy="540"/>
          </a:xfrm>
        </p:grpSpPr>
        <p:sp>
          <p:nvSpPr>
            <p:cNvPr id="153635" name="Text Box 137"/>
            <p:cNvSpPr txBox="1">
              <a:spLocks noChangeArrowheads="1"/>
            </p:cNvSpPr>
            <p:nvPr/>
          </p:nvSpPr>
          <p:spPr bwMode="auto">
            <a:xfrm>
              <a:off x="1020" y="2704"/>
              <a:ext cx="86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/>
                <a:t>New nucleus</a:t>
              </a:r>
              <a:endParaRPr lang="en-US" altLang="en-US" sz="1800"/>
            </a:p>
          </p:txBody>
        </p:sp>
        <p:sp>
          <p:nvSpPr>
            <p:cNvPr id="153636" name="Line 138"/>
            <p:cNvSpPr>
              <a:spLocks noChangeShapeType="1"/>
            </p:cNvSpPr>
            <p:nvPr/>
          </p:nvSpPr>
          <p:spPr bwMode="auto">
            <a:xfrm flipH="1" flipV="1">
              <a:off x="431" y="2568"/>
              <a:ext cx="816" cy="18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3637" name="Line 139"/>
            <p:cNvSpPr>
              <a:spLocks noChangeShapeType="1"/>
            </p:cNvSpPr>
            <p:nvPr/>
          </p:nvSpPr>
          <p:spPr bwMode="auto">
            <a:xfrm flipV="1">
              <a:off x="1338" y="2568"/>
              <a:ext cx="45" cy="13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1516" name="Text Box 140"/>
          <p:cNvSpPr txBox="1">
            <a:spLocks noChangeArrowheads="1"/>
          </p:cNvSpPr>
          <p:nvPr/>
        </p:nvSpPr>
        <p:spPr bwMode="auto">
          <a:xfrm>
            <a:off x="2592388" y="1679483"/>
            <a:ext cx="15478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en-US" sz="1800"/>
              <a:t>Alpha particle</a:t>
            </a:r>
            <a:endParaRPr lang="en-US" altLang="en-US"/>
          </a:p>
        </p:txBody>
      </p:sp>
      <p:sp>
        <p:nvSpPr>
          <p:cNvPr id="101517" name="Text Box 141"/>
          <p:cNvSpPr txBox="1">
            <a:spLocks noChangeArrowheads="1"/>
          </p:cNvSpPr>
          <p:nvPr/>
        </p:nvSpPr>
        <p:spPr bwMode="auto">
          <a:xfrm>
            <a:off x="7430664" y="2824709"/>
            <a:ext cx="15478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en-US" sz="1800"/>
              <a:t>Beta particle</a:t>
            </a:r>
            <a:endParaRPr lang="en-US" altLang="en-US"/>
          </a:p>
        </p:txBody>
      </p:sp>
      <p:sp>
        <p:nvSpPr>
          <p:cNvPr id="101518" name="Text Box 142"/>
          <p:cNvSpPr txBox="1">
            <a:spLocks noChangeArrowheads="1"/>
          </p:cNvSpPr>
          <p:nvPr/>
        </p:nvSpPr>
        <p:spPr bwMode="auto">
          <a:xfrm>
            <a:off x="2732313" y="4988130"/>
            <a:ext cx="15478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altLang="en-US" sz="1800"/>
              <a:t>Gamma radiation</a:t>
            </a:r>
            <a:endParaRPr lang="en-US" altLang="en-US"/>
          </a:p>
        </p:txBody>
      </p:sp>
      <p:sp>
        <p:nvSpPr>
          <p:cNvPr id="153634" name="Text Box 143"/>
          <p:cNvSpPr txBox="1">
            <a:spLocks noChangeArrowheads="1"/>
          </p:cNvSpPr>
          <p:nvPr/>
        </p:nvSpPr>
        <p:spPr bwMode="auto">
          <a:xfrm>
            <a:off x="4518734" y="5914031"/>
            <a:ext cx="4459741" cy="70788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sz="2000" b="1" dirty="0"/>
              <a:t>Words</a:t>
            </a:r>
            <a:r>
              <a:rPr lang="cy-GB" altLang="en-US" sz="2000" dirty="0"/>
              <a:t> – frequency, proton, </a:t>
            </a:r>
            <a:r>
              <a:rPr lang="cy-GB" altLang="en-US" sz="2000" dirty="0" smtClean="0"/>
              <a:t>fusion, energy</a:t>
            </a:r>
            <a:r>
              <a:rPr lang="cy-GB" altLang="en-US" sz="2000" dirty="0"/>
              <a:t>, neutrons, helium, beta</a:t>
            </a:r>
            <a:endParaRPr lang="en-US" altLang="en-US" sz="2000" dirty="0"/>
          </a:p>
        </p:txBody>
      </p:sp>
      <p:grpSp>
        <p:nvGrpSpPr>
          <p:cNvPr id="146" name="Group 76"/>
          <p:cNvGrpSpPr>
            <a:grpSpLocks/>
          </p:cNvGrpSpPr>
          <p:nvPr/>
        </p:nvGrpSpPr>
        <p:grpSpPr bwMode="auto">
          <a:xfrm>
            <a:off x="1573437" y="3959386"/>
            <a:ext cx="1023938" cy="1084262"/>
            <a:chOff x="1728" y="1680"/>
            <a:chExt cx="816" cy="864"/>
          </a:xfrm>
        </p:grpSpPr>
        <p:sp>
          <p:nvSpPr>
            <p:cNvPr id="147" name="Oval 77"/>
            <p:cNvSpPr>
              <a:spLocks noChangeArrowheads="1"/>
            </p:cNvSpPr>
            <p:nvPr/>
          </p:nvSpPr>
          <p:spPr bwMode="auto">
            <a:xfrm>
              <a:off x="1872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8" name="Oval 78"/>
            <p:cNvSpPr>
              <a:spLocks noChangeArrowheads="1"/>
            </p:cNvSpPr>
            <p:nvPr/>
          </p:nvSpPr>
          <p:spPr bwMode="auto">
            <a:xfrm>
              <a:off x="1824" y="1968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9" name="Oval 79"/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" name="Oval 80"/>
            <p:cNvSpPr>
              <a:spLocks noChangeArrowheads="1"/>
            </p:cNvSpPr>
            <p:nvPr/>
          </p:nvSpPr>
          <p:spPr bwMode="auto">
            <a:xfrm>
              <a:off x="2016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1" name="Oval 81"/>
            <p:cNvSpPr>
              <a:spLocks noChangeArrowheads="1"/>
            </p:cNvSpPr>
            <p:nvPr/>
          </p:nvSpPr>
          <p:spPr bwMode="auto">
            <a:xfrm>
              <a:off x="1920" y="2159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2" name="Oval 82"/>
            <p:cNvSpPr>
              <a:spLocks noChangeArrowheads="1"/>
            </p:cNvSpPr>
            <p:nvPr/>
          </p:nvSpPr>
          <p:spPr bwMode="auto">
            <a:xfrm>
              <a:off x="1728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3" name="Oval 83"/>
            <p:cNvSpPr>
              <a:spLocks noChangeArrowheads="1"/>
            </p:cNvSpPr>
            <p:nvPr/>
          </p:nvSpPr>
          <p:spPr bwMode="auto">
            <a:xfrm>
              <a:off x="177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4" name="Oval 84"/>
            <p:cNvSpPr>
              <a:spLocks noChangeArrowheads="1"/>
            </p:cNvSpPr>
            <p:nvPr/>
          </p:nvSpPr>
          <p:spPr bwMode="auto">
            <a:xfrm>
              <a:off x="2113" y="2065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5" name="Oval 85"/>
            <p:cNvSpPr>
              <a:spLocks noChangeArrowheads="1"/>
            </p:cNvSpPr>
            <p:nvPr/>
          </p:nvSpPr>
          <p:spPr bwMode="auto">
            <a:xfrm>
              <a:off x="216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6" name="Oval 86"/>
            <p:cNvSpPr>
              <a:spLocks noChangeArrowheads="1"/>
            </p:cNvSpPr>
            <p:nvPr/>
          </p:nvSpPr>
          <p:spPr bwMode="auto">
            <a:xfrm>
              <a:off x="2304" y="2159"/>
              <a:ext cx="240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7" name="Oval 87"/>
            <p:cNvSpPr>
              <a:spLocks noChangeArrowheads="1"/>
            </p:cNvSpPr>
            <p:nvPr/>
          </p:nvSpPr>
          <p:spPr bwMode="auto">
            <a:xfrm>
              <a:off x="2113" y="1824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58" name="Oval 88"/>
            <p:cNvSpPr>
              <a:spLocks noChangeArrowheads="1"/>
            </p:cNvSpPr>
            <p:nvPr/>
          </p:nvSpPr>
          <p:spPr bwMode="auto">
            <a:xfrm>
              <a:off x="2256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9" name="Oval 89"/>
            <p:cNvSpPr>
              <a:spLocks noChangeArrowheads="1"/>
            </p:cNvSpPr>
            <p:nvPr/>
          </p:nvSpPr>
          <p:spPr bwMode="auto">
            <a:xfrm>
              <a:off x="2016" y="2256"/>
              <a:ext cx="239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0" name="Oval 90"/>
            <p:cNvSpPr>
              <a:spLocks noChangeArrowheads="1"/>
            </p:cNvSpPr>
            <p:nvPr/>
          </p:nvSpPr>
          <p:spPr bwMode="auto">
            <a:xfrm>
              <a:off x="225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1" name="Oval 91"/>
            <p:cNvSpPr>
              <a:spLocks noChangeArrowheads="1"/>
            </p:cNvSpPr>
            <p:nvPr/>
          </p:nvSpPr>
          <p:spPr bwMode="auto">
            <a:xfrm>
              <a:off x="2064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2" name="Oval 92"/>
            <p:cNvSpPr>
              <a:spLocks noChangeArrowheads="1"/>
            </p:cNvSpPr>
            <p:nvPr/>
          </p:nvSpPr>
          <p:spPr bwMode="auto">
            <a:xfrm>
              <a:off x="1872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-14971" y="5760142"/>
            <a:ext cx="4622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92D050"/>
                </a:solidFill>
              </a:rPr>
              <a:t>4) Neutrons (n) – sometimes free neutrons are emitted as a result of nuclear fission or _____ .</a:t>
            </a:r>
            <a:endParaRPr lang="en-GB" sz="2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77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1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1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1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1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0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1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0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0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0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0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0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autoUpdateAnimBg="0"/>
      <p:bldP spid="101380" grpId="0" autoUpdateAnimBg="0"/>
      <p:bldP spid="101381" grpId="0" autoUpdateAnimBg="0"/>
      <p:bldP spid="101451" grpId="0" animBg="1"/>
      <p:bldP spid="101500" grpId="0"/>
      <p:bldP spid="101501" grpId="0"/>
      <p:bldP spid="101502" grpId="0"/>
      <p:bldP spid="101503" grpId="0"/>
      <p:bldP spid="101504" grpId="0"/>
      <p:bldP spid="101505" grpId="0" animBg="1"/>
      <p:bldP spid="101506" grpId="0" animBg="1"/>
      <p:bldP spid="101507" grpId="0" animBg="1"/>
      <p:bldP spid="101508" grpId="0" animBg="1"/>
      <p:bldP spid="101509" grpId="0" animBg="1"/>
      <p:bldP spid="101510" grpId="0" animBg="1"/>
      <p:bldP spid="101516" grpId="0"/>
      <p:bldP spid="101517" grpId="0"/>
      <p:bldP spid="101518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D02394D9-453B-483D-96FA-0601D415AE82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 smtClean="0"/>
              <a:t>Ways to detect radioactivity</a:t>
            </a:r>
          </a:p>
        </p:txBody>
      </p:sp>
      <p:grpSp>
        <p:nvGrpSpPr>
          <p:cNvPr id="124936" name="Group 8"/>
          <p:cNvGrpSpPr>
            <a:grpSpLocks/>
          </p:cNvGrpSpPr>
          <p:nvPr/>
        </p:nvGrpSpPr>
        <p:grpSpPr bwMode="auto">
          <a:xfrm rot="8100000">
            <a:off x="690292" y="2743474"/>
            <a:ext cx="3254620" cy="2710632"/>
            <a:chOff x="896" y="1196"/>
            <a:chExt cx="3147" cy="2621"/>
          </a:xfrm>
        </p:grpSpPr>
        <p:sp>
          <p:nvSpPr>
            <p:cNvPr id="4113" name="AutoShape 4"/>
            <p:cNvSpPr>
              <a:spLocks noChangeArrowheads="1"/>
            </p:cNvSpPr>
            <p:nvPr/>
          </p:nvSpPr>
          <p:spPr bwMode="auto">
            <a:xfrm rot="-7200000">
              <a:off x="1860" y="941"/>
              <a:ext cx="1219" cy="3147"/>
            </a:xfrm>
            <a:prstGeom prst="can">
              <a:avLst>
                <a:gd name="adj" fmla="val 28051"/>
              </a:avLst>
            </a:prstGeom>
            <a:noFill/>
            <a:ln w="317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24933" name="AutoShape 5"/>
            <p:cNvSpPr>
              <a:spLocks noChangeArrowheads="1"/>
            </p:cNvSpPr>
            <p:nvPr/>
          </p:nvSpPr>
          <p:spPr bwMode="auto">
            <a:xfrm rot="14400000">
              <a:off x="3092" y="1466"/>
              <a:ext cx="1219" cy="680"/>
            </a:xfrm>
            <a:prstGeom prst="can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5" name="Oval 6"/>
            <p:cNvSpPr>
              <a:spLocks noChangeArrowheads="1"/>
            </p:cNvSpPr>
            <p:nvPr/>
          </p:nvSpPr>
          <p:spPr bwMode="auto">
            <a:xfrm rot="-1800000">
              <a:off x="1074" y="2627"/>
              <a:ext cx="340" cy="1190"/>
            </a:xfrm>
            <a:prstGeom prst="ellipse">
              <a:avLst/>
            </a:prstGeom>
            <a:gradFill rotWithShape="1">
              <a:gsLst>
                <a:gs pos="0">
                  <a:srgbClr val="2F4776"/>
                </a:gs>
                <a:gs pos="50000">
                  <a:srgbClr val="6699FF"/>
                </a:gs>
                <a:gs pos="100000">
                  <a:srgbClr val="2F4776"/>
                </a:gs>
              </a:gsLst>
              <a:lin ang="18900000" scaled="1"/>
            </a:gradFill>
            <a:ln w="317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4116" name="AutoShape 7"/>
            <p:cNvSpPr>
              <a:spLocks noChangeArrowheads="1"/>
            </p:cNvSpPr>
            <p:nvPr/>
          </p:nvSpPr>
          <p:spPr bwMode="auto">
            <a:xfrm rot="-7200000">
              <a:off x="2645" y="1457"/>
              <a:ext cx="340" cy="1702"/>
            </a:xfrm>
            <a:prstGeom prst="can">
              <a:avLst>
                <a:gd name="adj" fmla="val 29502"/>
              </a:avLst>
            </a:prstGeom>
            <a:gradFill rotWithShape="1">
              <a:gsLst>
                <a:gs pos="0">
                  <a:srgbClr val="5E4776"/>
                </a:gs>
                <a:gs pos="100000">
                  <a:srgbClr val="CC99FF"/>
                </a:gs>
              </a:gsLst>
              <a:lin ang="18900000" scaled="1"/>
            </a:gra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0" y="969818"/>
            <a:ext cx="4239491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1) The Geiger Muller Tube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112327" y="969818"/>
            <a:ext cx="4031673" cy="461665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2) Photographic film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5190646" y="2202228"/>
            <a:ext cx="3953354" cy="4496251"/>
            <a:chOff x="5190646" y="2202228"/>
            <a:chExt cx="3953354" cy="4496251"/>
          </a:xfrm>
        </p:grpSpPr>
        <p:pic>
          <p:nvPicPr>
            <p:cNvPr id="64514" name="Picture 2" descr="http://www.earthmagazine.org/sites/earthmagazine.org/files/1324689422/i-44f-7db-2-1c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0646" y="2202228"/>
              <a:ext cx="3953353" cy="3190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5190647" y="5498150"/>
              <a:ext cx="395335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FFCC99"/>
                  </a:solidFill>
                </a:rPr>
                <a:t>This photo shows how radioactivity was discovered in 1896</a:t>
              </a:r>
              <a:endParaRPr lang="en-GB" dirty="0">
                <a:solidFill>
                  <a:srgbClr val="FFCC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8492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0B046360-3CEB-4647-AFF7-C5D3D6986DA2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74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58825"/>
          </a:xfrm>
          <a:noFill/>
        </p:spPr>
        <p:txBody>
          <a:bodyPr/>
          <a:lstStyle/>
          <a:p>
            <a:r>
              <a:rPr lang="en-GB" altLang="en-US" smtClean="0">
                <a:effectLst/>
              </a:rPr>
              <a:t>Blocking Radiation</a:t>
            </a:r>
          </a:p>
        </p:txBody>
      </p:sp>
      <p:sp>
        <p:nvSpPr>
          <p:cNvPr id="176131" name="Text Box 3"/>
          <p:cNvSpPr txBox="1">
            <a:spLocks noChangeArrowheads="1"/>
          </p:cNvSpPr>
          <p:nvPr/>
        </p:nvSpPr>
        <p:spPr bwMode="auto">
          <a:xfrm>
            <a:off x="0" y="836613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FFCCCC"/>
                </a:solidFill>
              </a:rPr>
              <a:t>Each type of radiation can be blocked by different materials:</a:t>
            </a:r>
          </a:p>
        </p:txBody>
      </p:sp>
      <p:sp>
        <p:nvSpPr>
          <p:cNvPr id="176132" name="AutoShape 4"/>
          <p:cNvSpPr>
            <a:spLocks noChangeArrowheads="1"/>
          </p:cNvSpPr>
          <p:nvPr/>
        </p:nvSpPr>
        <p:spPr bwMode="auto">
          <a:xfrm rot="5400000">
            <a:off x="3543300" y="3017838"/>
            <a:ext cx="2819400" cy="762000"/>
          </a:xfrm>
          <a:prstGeom prst="parallelogram">
            <a:avLst>
              <a:gd name="adj" fmla="val 105416"/>
            </a:avLst>
          </a:prstGeom>
          <a:gradFill rotWithShape="0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76133" name="AutoShape 5"/>
          <p:cNvSpPr>
            <a:spLocks noChangeArrowheads="1"/>
          </p:cNvSpPr>
          <p:nvPr/>
        </p:nvSpPr>
        <p:spPr bwMode="auto">
          <a:xfrm rot="5400000">
            <a:off x="5753100" y="3017838"/>
            <a:ext cx="2819400" cy="762000"/>
          </a:xfrm>
          <a:prstGeom prst="parallelogram">
            <a:avLst>
              <a:gd name="adj" fmla="val 105416"/>
            </a:avLst>
          </a:prstGeom>
          <a:gradFill rotWithShape="0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Right"/>
            <a:lightRig rig="legacyFlat4" dir="t"/>
          </a:scene3d>
          <a:sp3d extrusionH="430200" prstMaterial="legacyMetal">
            <a:bevelT w="13500" h="13500" prst="angle"/>
            <a:bevelB w="13500" h="13500" prst="angle"/>
            <a:extrusionClr>
              <a:schemeClr val="folHlink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eaLnBrk="1" hangingPunct="1"/>
            <a:endParaRPr lang="en-US" altLang="en-US"/>
          </a:p>
        </p:txBody>
      </p:sp>
      <p:sp>
        <p:nvSpPr>
          <p:cNvPr id="176134" name="AutoShape 6"/>
          <p:cNvSpPr>
            <a:spLocks noChangeArrowheads="1"/>
          </p:cNvSpPr>
          <p:nvPr/>
        </p:nvSpPr>
        <p:spPr bwMode="auto">
          <a:xfrm rot="5400000">
            <a:off x="1333500" y="3017838"/>
            <a:ext cx="2819400" cy="762000"/>
          </a:xfrm>
          <a:prstGeom prst="parallelogram">
            <a:avLst>
              <a:gd name="adj" fmla="val 10541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76135" name="Group 7"/>
          <p:cNvGrpSpPr>
            <a:grpSpLocks/>
          </p:cNvGrpSpPr>
          <p:nvPr/>
        </p:nvGrpSpPr>
        <p:grpSpPr bwMode="auto">
          <a:xfrm>
            <a:off x="3124200" y="3132138"/>
            <a:ext cx="1828800" cy="762000"/>
            <a:chOff x="1968" y="2784"/>
            <a:chExt cx="1152" cy="480"/>
          </a:xfrm>
        </p:grpSpPr>
        <p:sp>
          <p:nvSpPr>
            <p:cNvPr id="147478" name="AutoShape 8"/>
            <p:cNvSpPr>
              <a:spLocks noChangeArrowheads="1"/>
            </p:cNvSpPr>
            <p:nvPr/>
          </p:nvSpPr>
          <p:spPr bwMode="auto">
            <a:xfrm>
              <a:off x="1968" y="2784"/>
              <a:ext cx="1152" cy="144"/>
            </a:xfrm>
            <a:prstGeom prst="rightArrow">
              <a:avLst>
                <a:gd name="adj1" fmla="val 50000"/>
                <a:gd name="adj2" fmla="val 200000"/>
              </a:avLst>
            </a:prstGeom>
            <a:solidFill>
              <a:srgbClr val="33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7479" name="AutoShape 9"/>
            <p:cNvSpPr>
              <a:spLocks noChangeArrowheads="1"/>
            </p:cNvSpPr>
            <p:nvPr/>
          </p:nvSpPr>
          <p:spPr bwMode="auto">
            <a:xfrm>
              <a:off x="1968" y="3120"/>
              <a:ext cx="1152" cy="144"/>
            </a:xfrm>
            <a:prstGeom prst="rightArrow">
              <a:avLst>
                <a:gd name="adj1" fmla="val 50000"/>
                <a:gd name="adj2" fmla="val 200000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sp>
        <p:nvSpPr>
          <p:cNvPr id="176138" name="AutoShape 10"/>
          <p:cNvSpPr>
            <a:spLocks noChangeArrowheads="1"/>
          </p:cNvSpPr>
          <p:nvPr/>
        </p:nvSpPr>
        <p:spPr bwMode="auto">
          <a:xfrm>
            <a:off x="5334000" y="3665538"/>
            <a:ext cx="1828800" cy="228600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76139" name="AutoShape 11"/>
          <p:cNvSpPr>
            <a:spLocks noChangeArrowheads="1"/>
          </p:cNvSpPr>
          <p:nvPr/>
        </p:nvSpPr>
        <p:spPr bwMode="auto">
          <a:xfrm>
            <a:off x="7772400" y="3716338"/>
            <a:ext cx="1066800" cy="73025"/>
          </a:xfrm>
          <a:prstGeom prst="rightArrow">
            <a:avLst>
              <a:gd name="adj1" fmla="val 50000"/>
              <a:gd name="adj2" fmla="val 365217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76140" name="Group 12"/>
          <p:cNvGrpSpPr>
            <a:grpSpLocks/>
          </p:cNvGrpSpPr>
          <p:nvPr/>
        </p:nvGrpSpPr>
        <p:grpSpPr bwMode="auto">
          <a:xfrm>
            <a:off x="1143000" y="2598738"/>
            <a:ext cx="1524000" cy="1295400"/>
            <a:chOff x="720" y="2448"/>
            <a:chExt cx="960" cy="816"/>
          </a:xfrm>
        </p:grpSpPr>
        <p:sp>
          <p:nvSpPr>
            <p:cNvPr id="147475" name="AutoShape 13"/>
            <p:cNvSpPr>
              <a:spLocks noChangeArrowheads="1"/>
            </p:cNvSpPr>
            <p:nvPr/>
          </p:nvSpPr>
          <p:spPr bwMode="auto">
            <a:xfrm>
              <a:off x="720" y="2784"/>
              <a:ext cx="960" cy="144"/>
            </a:xfrm>
            <a:prstGeom prst="rightArrow">
              <a:avLst>
                <a:gd name="adj1" fmla="val 50000"/>
                <a:gd name="adj2" fmla="val 166667"/>
              </a:avLst>
            </a:prstGeom>
            <a:solidFill>
              <a:srgbClr val="33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7476" name="AutoShape 14"/>
            <p:cNvSpPr>
              <a:spLocks noChangeArrowheads="1"/>
            </p:cNvSpPr>
            <p:nvPr/>
          </p:nvSpPr>
          <p:spPr bwMode="auto">
            <a:xfrm>
              <a:off x="720" y="3120"/>
              <a:ext cx="960" cy="144"/>
            </a:xfrm>
            <a:prstGeom prst="rightArrow">
              <a:avLst>
                <a:gd name="adj1" fmla="val 50000"/>
                <a:gd name="adj2" fmla="val 166667"/>
              </a:avLst>
            </a:prstGeom>
            <a:solidFill>
              <a:srgbClr val="00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7477" name="AutoShape 15"/>
            <p:cNvSpPr>
              <a:spLocks noChangeArrowheads="1"/>
            </p:cNvSpPr>
            <p:nvPr/>
          </p:nvSpPr>
          <p:spPr bwMode="auto">
            <a:xfrm>
              <a:off x="720" y="2448"/>
              <a:ext cx="960" cy="144"/>
            </a:xfrm>
            <a:prstGeom prst="rightArrow">
              <a:avLst>
                <a:gd name="adj1" fmla="val 50000"/>
                <a:gd name="adj2" fmla="val 166667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grpSp>
        <p:nvGrpSpPr>
          <p:cNvPr id="176144" name="Group 16"/>
          <p:cNvGrpSpPr>
            <a:grpSpLocks/>
          </p:cNvGrpSpPr>
          <p:nvPr/>
        </p:nvGrpSpPr>
        <p:grpSpPr bwMode="auto">
          <a:xfrm>
            <a:off x="533400" y="2370138"/>
            <a:ext cx="685800" cy="1646237"/>
            <a:chOff x="336" y="2304"/>
            <a:chExt cx="432" cy="1037"/>
          </a:xfrm>
        </p:grpSpPr>
        <p:sp>
          <p:nvSpPr>
            <p:cNvPr id="147472" name="Text Box 17"/>
            <p:cNvSpPr txBox="1">
              <a:spLocks noChangeArrowheads="1"/>
            </p:cNvSpPr>
            <p:nvPr/>
          </p:nvSpPr>
          <p:spPr bwMode="auto">
            <a:xfrm>
              <a:off x="336" y="2304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200">
                  <a:solidFill>
                    <a:srgbClr val="FF6699"/>
                  </a:solidFill>
                  <a:sym typeface="Symbol" pitchFamily="18" charset="2"/>
                </a:rPr>
                <a:t></a:t>
              </a:r>
              <a:endParaRPr lang="en-GB" altLang="en-US" sz="3200">
                <a:solidFill>
                  <a:srgbClr val="FF6699"/>
                </a:solidFill>
              </a:endParaRPr>
            </a:p>
          </p:txBody>
        </p:sp>
        <p:sp>
          <p:nvSpPr>
            <p:cNvPr id="147473" name="Text Box 18"/>
            <p:cNvSpPr txBox="1">
              <a:spLocks noChangeArrowheads="1"/>
            </p:cNvSpPr>
            <p:nvPr/>
          </p:nvSpPr>
          <p:spPr bwMode="auto">
            <a:xfrm>
              <a:off x="336" y="2640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200">
                  <a:solidFill>
                    <a:schemeClr val="hlink"/>
                  </a:solidFill>
                  <a:sym typeface="Symbol" pitchFamily="18" charset="2"/>
                </a:rPr>
                <a:t></a:t>
              </a:r>
              <a:endParaRPr lang="en-GB" altLang="en-US" sz="3200">
                <a:solidFill>
                  <a:schemeClr val="hlink"/>
                </a:solidFill>
              </a:endParaRPr>
            </a:p>
          </p:txBody>
        </p:sp>
        <p:sp>
          <p:nvSpPr>
            <p:cNvPr id="147474" name="Text Box 19"/>
            <p:cNvSpPr txBox="1">
              <a:spLocks noChangeArrowheads="1"/>
            </p:cNvSpPr>
            <p:nvPr/>
          </p:nvSpPr>
          <p:spPr bwMode="auto">
            <a:xfrm>
              <a:off x="336" y="2976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3200">
                  <a:solidFill>
                    <a:srgbClr val="CCFF99"/>
                  </a:solidFill>
                  <a:sym typeface="Symbol" pitchFamily="18" charset="2"/>
                </a:rPr>
                <a:t></a:t>
              </a:r>
              <a:endParaRPr lang="en-GB" altLang="en-US" sz="3200">
                <a:solidFill>
                  <a:srgbClr val="CCFF99"/>
                </a:solidFill>
              </a:endParaRPr>
            </a:p>
          </p:txBody>
        </p:sp>
      </p:grpSp>
      <p:sp>
        <p:nvSpPr>
          <p:cNvPr id="176148" name="Text Box 20"/>
          <p:cNvSpPr txBox="1">
            <a:spLocks noChangeArrowheads="1"/>
          </p:cNvSpPr>
          <p:nvPr/>
        </p:nvSpPr>
        <p:spPr bwMode="auto">
          <a:xfrm>
            <a:off x="1828800" y="4748213"/>
            <a:ext cx="2057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CCCCFF"/>
                </a:solidFill>
              </a:rPr>
              <a:t>Sheet of paper (or 6cm of air will do)</a:t>
            </a:r>
          </a:p>
        </p:txBody>
      </p:sp>
      <p:sp>
        <p:nvSpPr>
          <p:cNvPr id="176149" name="Text Box 21"/>
          <p:cNvSpPr txBox="1">
            <a:spLocks noChangeArrowheads="1"/>
          </p:cNvSpPr>
          <p:nvPr/>
        </p:nvSpPr>
        <p:spPr bwMode="auto">
          <a:xfrm>
            <a:off x="3810000" y="4748213"/>
            <a:ext cx="2362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CCCCFF"/>
                </a:solidFill>
              </a:rPr>
              <a:t>Few mm of aluminium</a:t>
            </a:r>
          </a:p>
        </p:txBody>
      </p:sp>
      <p:sp>
        <p:nvSpPr>
          <p:cNvPr id="176150" name="Text Box 22"/>
          <p:cNvSpPr txBox="1">
            <a:spLocks noChangeArrowheads="1"/>
          </p:cNvSpPr>
          <p:nvPr/>
        </p:nvSpPr>
        <p:spPr bwMode="auto">
          <a:xfrm>
            <a:off x="6324600" y="4748213"/>
            <a:ext cx="2133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CCCCFF"/>
                </a:solidFill>
              </a:rPr>
              <a:t>Few cm of lead</a:t>
            </a:r>
          </a:p>
        </p:txBody>
      </p:sp>
    </p:spTree>
    <p:extLst>
      <p:ext uri="{BB962C8B-B14F-4D97-AF65-F5344CB8AC3E}">
        <p14:creationId xmlns:p14="http://schemas.microsoft.com/office/powerpoint/2010/main" val="61736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autoUpdateAnimBg="0"/>
      <p:bldP spid="176132" grpId="0" animBg="1"/>
      <p:bldP spid="176133" grpId="0" animBg="1"/>
      <p:bldP spid="176134" grpId="0" animBg="1"/>
      <p:bldP spid="176138" grpId="0" animBg="1"/>
      <p:bldP spid="176139" grpId="0" animBg="1"/>
      <p:bldP spid="176148" grpId="0" autoUpdateAnimBg="0"/>
      <p:bldP spid="176149" grpId="0" autoUpdateAnimBg="0"/>
      <p:bldP spid="17615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4.1 Atoms and Isotopes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E8EB4-150F-4EA3-91E3-2A99420135A4}" type="datetime1">
              <a:rPr lang="en-GB" smtClean="0"/>
              <a:pPr>
                <a:defRPr/>
              </a:pPr>
              <a:t>01/05/2020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63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4FA33C0-F17E-4655-9010-AF56D48BE854}" type="datetime1">
              <a:rPr lang="en-GB" altLang="en-US" sz="1600" smtClean="0">
                <a:solidFill>
                  <a:schemeClr val="folHlink"/>
                </a:solidFill>
                <a:latin typeface="Comic Sans MS" pitchFamily="66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01/05/2020</a:t>
            </a:fld>
            <a:endParaRPr lang="en-GB" altLang="en-US" sz="1600" smtClean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Chernobyl</a:t>
            </a:r>
          </a:p>
        </p:txBody>
      </p:sp>
      <p:pic>
        <p:nvPicPr>
          <p:cNvPr id="150533" name="Picture 5" descr="Chernoby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773113"/>
            <a:ext cx="5922962" cy="608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083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A31AADB-305C-455A-BB29-2071148C1CF0}" type="datetime1">
              <a:rPr lang="en-GB" altLang="en-US" sz="1600" smtClean="0">
                <a:solidFill>
                  <a:schemeClr val="folHlink"/>
                </a:solidFill>
                <a:latin typeface="Comic Sans MS" pitchFamily="66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01/05/2020</a:t>
            </a:fld>
            <a:endParaRPr lang="en-GB" altLang="en-US" sz="1600" smtClean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Chernobyl</a:t>
            </a:r>
          </a:p>
        </p:txBody>
      </p:sp>
      <p:pic>
        <p:nvPicPr>
          <p:cNvPr id="94212" name="Picture 7" descr="chernobyl%2055%20pripyat%20ghosttown%20swimming%20pool%2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7238"/>
            <a:ext cx="9144000" cy="610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57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F1A3956-A35E-4A3E-875F-D0F904DEEE1A}" type="datetime1">
              <a:rPr lang="en-GB" altLang="en-US" sz="1600" smtClean="0">
                <a:solidFill>
                  <a:schemeClr val="folHlink"/>
                </a:solidFill>
                <a:latin typeface="Comic Sans MS" pitchFamily="66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01/05/2020</a:t>
            </a:fld>
            <a:endParaRPr lang="en-GB" altLang="en-US" sz="1600" smtClean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Chernobyl</a:t>
            </a:r>
          </a:p>
        </p:txBody>
      </p:sp>
      <p:pic>
        <p:nvPicPr>
          <p:cNvPr id="156677" name="Picture 5" descr="chernobyl2_350x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8663"/>
            <a:ext cx="5876925" cy="50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1" name="Picture 9" descr="chernobyl_bumper_ca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3708400"/>
            <a:ext cx="4751387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11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3C5AA421-C534-4FAE-8B6C-8741A3648585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smtClean="0">
                <a:effectLst/>
              </a:rPr>
              <a:t>Summary</a:t>
            </a:r>
          </a:p>
        </p:txBody>
      </p:sp>
      <p:graphicFrame>
        <p:nvGraphicFramePr>
          <p:cNvPr id="177208" name="Group 56"/>
          <p:cNvGraphicFramePr>
            <a:graphicFrameLocks noGrp="1"/>
          </p:cNvGraphicFramePr>
          <p:nvPr>
            <p:ph idx="1"/>
          </p:nvPr>
        </p:nvGraphicFramePr>
        <p:xfrm>
          <a:off x="0" y="908050"/>
          <a:ext cx="8893175" cy="5900738"/>
        </p:xfrm>
        <a:graphic>
          <a:graphicData uri="http://schemas.openxmlformats.org/drawingml/2006/table">
            <a:tbl>
              <a:tblPr/>
              <a:tblGrid>
                <a:gridCol w="238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2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Property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omic Sans MS" pitchFamily="66" charset="0"/>
                        </a:rPr>
                        <a:t>Alpha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99FF"/>
                          </a:solidFill>
                          <a:effectLst/>
                          <a:latin typeface="Comic Sans MS" pitchFamily="66" charset="0"/>
                        </a:rPr>
                        <a:t>Beta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66"/>
                          </a:solidFill>
                          <a:effectLst/>
                          <a:latin typeface="Comic Sans MS" pitchFamily="66" charset="0"/>
                        </a:rPr>
                        <a:t>Gamma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Charge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Mass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74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Penetration ability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Range in air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What is it?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CCFF"/>
                          </a:solidFill>
                          <a:effectLst/>
                          <a:latin typeface="Comic Sans MS" pitchFamily="66" charset="0"/>
                        </a:rPr>
                        <a:t>Ionising ability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30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64060B57-9978-4B08-AAEC-D6978DF15913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4400" dirty="0" smtClean="0"/>
              <a:t>Nuclear Equations</a:t>
            </a:r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0" y="908050"/>
            <a:ext cx="2232025" cy="457200"/>
          </a:xfrm>
          <a:prstGeom prst="rect">
            <a:avLst/>
          </a:prstGeom>
          <a:solidFill>
            <a:srgbClr val="0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400"/>
              <a:t>Alpha decay:</a:t>
            </a:r>
          </a:p>
        </p:txBody>
      </p:sp>
      <p:sp>
        <p:nvSpPr>
          <p:cNvPr id="8233" name="Text Box 9"/>
          <p:cNvSpPr txBox="1">
            <a:spLocks noChangeArrowheads="1"/>
          </p:cNvSpPr>
          <p:nvPr/>
        </p:nvSpPr>
        <p:spPr bwMode="auto">
          <a:xfrm>
            <a:off x="4256088" y="1403350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/>
              <a:t>237</a:t>
            </a:r>
          </a:p>
        </p:txBody>
      </p:sp>
      <p:sp>
        <p:nvSpPr>
          <p:cNvPr id="8234" name="Text Box 10"/>
          <p:cNvSpPr txBox="1">
            <a:spLocks noChangeArrowheads="1"/>
          </p:cNvSpPr>
          <p:nvPr/>
        </p:nvSpPr>
        <p:spPr bwMode="auto">
          <a:xfrm>
            <a:off x="4344988" y="2212975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93</a:t>
            </a:r>
          </a:p>
        </p:txBody>
      </p:sp>
      <p:sp>
        <p:nvSpPr>
          <p:cNvPr id="8236" name="Text Box 12"/>
          <p:cNvSpPr txBox="1">
            <a:spLocks noChangeArrowheads="1"/>
          </p:cNvSpPr>
          <p:nvPr/>
        </p:nvSpPr>
        <p:spPr bwMode="auto">
          <a:xfrm>
            <a:off x="7272338" y="1493838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4</a:t>
            </a:r>
          </a:p>
        </p:txBody>
      </p:sp>
      <p:sp>
        <p:nvSpPr>
          <p:cNvPr id="8237" name="Text Box 13"/>
          <p:cNvSpPr txBox="1">
            <a:spLocks noChangeArrowheads="1"/>
          </p:cNvSpPr>
          <p:nvPr/>
        </p:nvSpPr>
        <p:spPr bwMode="auto">
          <a:xfrm>
            <a:off x="7272338" y="2212975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2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90575" y="1403350"/>
            <a:ext cx="8148638" cy="1266825"/>
            <a:chOff x="790575" y="1403350"/>
            <a:chExt cx="8148638" cy="1266825"/>
          </a:xfrm>
        </p:grpSpPr>
        <p:sp>
          <p:nvSpPr>
            <p:cNvPr id="8229" name="Text Box 5"/>
            <p:cNvSpPr txBox="1">
              <a:spLocks noChangeArrowheads="1"/>
            </p:cNvSpPr>
            <p:nvPr/>
          </p:nvSpPr>
          <p:spPr bwMode="auto">
            <a:xfrm>
              <a:off x="1285875" y="1582738"/>
              <a:ext cx="1395413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/>
                <a:t>Am</a:t>
              </a:r>
            </a:p>
          </p:txBody>
        </p:sp>
        <p:sp>
          <p:nvSpPr>
            <p:cNvPr id="8230" name="Text Box 6"/>
            <p:cNvSpPr txBox="1">
              <a:spLocks noChangeArrowheads="1"/>
            </p:cNvSpPr>
            <p:nvPr/>
          </p:nvSpPr>
          <p:spPr bwMode="auto">
            <a:xfrm>
              <a:off x="790575" y="1403350"/>
              <a:ext cx="10350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2400"/>
                <a:t>241</a:t>
              </a:r>
            </a:p>
          </p:txBody>
        </p:sp>
        <p:sp>
          <p:nvSpPr>
            <p:cNvPr id="8231" name="Text Box 7"/>
            <p:cNvSpPr txBox="1">
              <a:spLocks noChangeArrowheads="1"/>
            </p:cNvSpPr>
            <p:nvPr/>
          </p:nvSpPr>
          <p:spPr bwMode="auto">
            <a:xfrm>
              <a:off x="879475" y="2212975"/>
              <a:ext cx="10350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2400"/>
                <a:t>95</a:t>
              </a:r>
            </a:p>
          </p:txBody>
        </p:sp>
        <p:sp>
          <p:nvSpPr>
            <p:cNvPr id="8232" name="Text Box 8"/>
            <p:cNvSpPr txBox="1">
              <a:spLocks noChangeArrowheads="1"/>
            </p:cNvSpPr>
            <p:nvPr/>
          </p:nvSpPr>
          <p:spPr bwMode="auto">
            <a:xfrm>
              <a:off x="4751388" y="1582738"/>
              <a:ext cx="1395413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/>
                <a:t>Np</a:t>
              </a:r>
            </a:p>
          </p:txBody>
        </p:sp>
        <p:sp>
          <p:nvSpPr>
            <p:cNvPr id="8235" name="Text Box 11"/>
            <p:cNvSpPr txBox="1">
              <a:spLocks noChangeArrowheads="1"/>
            </p:cNvSpPr>
            <p:nvPr/>
          </p:nvSpPr>
          <p:spPr bwMode="auto">
            <a:xfrm>
              <a:off x="7543800" y="1493838"/>
              <a:ext cx="1395413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 dirty="0" smtClean="0">
                  <a:latin typeface="+mj-lt"/>
                </a:rPr>
                <a:t>He</a:t>
              </a:r>
              <a:endParaRPr lang="el-GR" altLang="en-US" sz="5400" dirty="0">
                <a:latin typeface="+mj-lt"/>
              </a:endParaRPr>
            </a:p>
          </p:txBody>
        </p:sp>
        <p:sp>
          <p:nvSpPr>
            <p:cNvPr id="8238" name="Text Box 14"/>
            <p:cNvSpPr txBox="1">
              <a:spLocks noChangeArrowheads="1"/>
            </p:cNvSpPr>
            <p:nvPr/>
          </p:nvSpPr>
          <p:spPr bwMode="auto">
            <a:xfrm>
              <a:off x="6372225" y="1628775"/>
              <a:ext cx="719138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 b="1">
                  <a:solidFill>
                    <a:srgbClr val="99CCFF"/>
                  </a:solidFill>
                </a:rPr>
                <a:t>+</a:t>
              </a:r>
            </a:p>
          </p:txBody>
        </p:sp>
        <p:sp>
          <p:nvSpPr>
            <p:cNvPr id="8239" name="AutoShape 15"/>
            <p:cNvSpPr>
              <a:spLocks noChangeArrowheads="1"/>
            </p:cNvSpPr>
            <p:nvPr/>
          </p:nvSpPr>
          <p:spPr bwMode="auto">
            <a:xfrm>
              <a:off x="2951163" y="1898650"/>
              <a:ext cx="944563" cy="314325"/>
            </a:xfrm>
            <a:prstGeom prst="rightArrow">
              <a:avLst>
                <a:gd name="adj1" fmla="val 50000"/>
                <a:gd name="adj2" fmla="val 75126"/>
              </a:avLst>
            </a:prstGeom>
            <a:solidFill>
              <a:srgbClr val="99CCFF"/>
            </a:solidFill>
            <a:ln w="31750">
              <a:solidFill>
                <a:srgbClr val="99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8216" name="Text Box 34"/>
          <p:cNvSpPr txBox="1">
            <a:spLocks noChangeArrowheads="1"/>
          </p:cNvSpPr>
          <p:nvPr/>
        </p:nvSpPr>
        <p:spPr bwMode="auto">
          <a:xfrm>
            <a:off x="4257675" y="3489325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/>
              <a:t>90</a:t>
            </a:r>
          </a:p>
        </p:txBody>
      </p:sp>
      <p:sp>
        <p:nvSpPr>
          <p:cNvPr id="8217" name="Text Box 35"/>
          <p:cNvSpPr txBox="1">
            <a:spLocks noChangeArrowheads="1"/>
          </p:cNvSpPr>
          <p:nvPr/>
        </p:nvSpPr>
        <p:spPr bwMode="auto">
          <a:xfrm>
            <a:off x="4259263" y="4298950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39</a:t>
            </a:r>
          </a:p>
        </p:txBody>
      </p:sp>
      <p:sp>
        <p:nvSpPr>
          <p:cNvPr id="8212" name="Text Box 37"/>
          <p:cNvSpPr txBox="1">
            <a:spLocks noChangeArrowheads="1"/>
          </p:cNvSpPr>
          <p:nvPr/>
        </p:nvSpPr>
        <p:spPr bwMode="auto">
          <a:xfrm>
            <a:off x="7272338" y="3579813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0</a:t>
            </a:r>
          </a:p>
        </p:txBody>
      </p:sp>
      <p:sp>
        <p:nvSpPr>
          <p:cNvPr id="8213" name="Text Box 38"/>
          <p:cNvSpPr txBox="1">
            <a:spLocks noChangeArrowheads="1"/>
          </p:cNvSpPr>
          <p:nvPr/>
        </p:nvSpPr>
        <p:spPr bwMode="auto">
          <a:xfrm>
            <a:off x="7181850" y="4284663"/>
            <a:ext cx="103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-1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879475" y="3489325"/>
            <a:ext cx="8059738" cy="1266825"/>
            <a:chOff x="879475" y="3489325"/>
            <a:chExt cx="8059738" cy="1266825"/>
          </a:xfrm>
        </p:grpSpPr>
        <p:sp>
          <p:nvSpPr>
            <p:cNvPr id="8207" name="Text Box 30"/>
            <p:cNvSpPr txBox="1">
              <a:spLocks noChangeArrowheads="1"/>
            </p:cNvSpPr>
            <p:nvPr/>
          </p:nvSpPr>
          <p:spPr bwMode="auto">
            <a:xfrm>
              <a:off x="1285875" y="3668713"/>
              <a:ext cx="1395413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 dirty="0" err="1"/>
                <a:t>Sr</a:t>
              </a:r>
              <a:endParaRPr lang="en-GB" altLang="en-US" sz="5400" dirty="0"/>
            </a:p>
          </p:txBody>
        </p:sp>
        <p:sp>
          <p:nvSpPr>
            <p:cNvPr id="8208" name="Text Box 31"/>
            <p:cNvSpPr txBox="1">
              <a:spLocks noChangeArrowheads="1"/>
            </p:cNvSpPr>
            <p:nvPr/>
          </p:nvSpPr>
          <p:spPr bwMode="auto">
            <a:xfrm>
              <a:off x="881063" y="3489325"/>
              <a:ext cx="10350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2400"/>
                <a:t>90</a:t>
              </a:r>
            </a:p>
          </p:txBody>
        </p:sp>
        <p:sp>
          <p:nvSpPr>
            <p:cNvPr id="8209" name="Text Box 32"/>
            <p:cNvSpPr txBox="1">
              <a:spLocks noChangeArrowheads="1"/>
            </p:cNvSpPr>
            <p:nvPr/>
          </p:nvSpPr>
          <p:spPr bwMode="auto">
            <a:xfrm>
              <a:off x="879475" y="4298950"/>
              <a:ext cx="10350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2400"/>
                <a:t>38</a:t>
              </a:r>
            </a:p>
          </p:txBody>
        </p:sp>
        <p:sp>
          <p:nvSpPr>
            <p:cNvPr id="8210" name="Text Box 33"/>
            <p:cNvSpPr txBox="1">
              <a:spLocks noChangeArrowheads="1"/>
            </p:cNvSpPr>
            <p:nvPr/>
          </p:nvSpPr>
          <p:spPr bwMode="auto">
            <a:xfrm>
              <a:off x="4751388" y="3668713"/>
              <a:ext cx="1395413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 dirty="0"/>
                <a:t>Y</a:t>
              </a:r>
            </a:p>
          </p:txBody>
        </p:sp>
        <p:sp>
          <p:nvSpPr>
            <p:cNvPr id="8211" name="Text Box 36"/>
            <p:cNvSpPr txBox="1">
              <a:spLocks noChangeArrowheads="1"/>
            </p:cNvSpPr>
            <p:nvPr/>
          </p:nvSpPr>
          <p:spPr bwMode="auto">
            <a:xfrm>
              <a:off x="7543800" y="3579813"/>
              <a:ext cx="1395413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 dirty="0" smtClean="0">
                  <a:latin typeface="+mj-lt"/>
                  <a:cs typeface="Times New Roman" pitchFamily="18" charset="0"/>
                </a:rPr>
                <a:t>e</a:t>
              </a:r>
              <a:endParaRPr lang="el-GR" altLang="en-US" sz="5400" dirty="0">
                <a:latin typeface="+mj-lt"/>
                <a:cs typeface="Times New Roman" pitchFamily="18" charset="0"/>
              </a:endParaRPr>
            </a:p>
          </p:txBody>
        </p:sp>
        <p:sp>
          <p:nvSpPr>
            <p:cNvPr id="8214" name="Text Box 39"/>
            <p:cNvSpPr txBox="1">
              <a:spLocks noChangeArrowheads="1"/>
            </p:cNvSpPr>
            <p:nvPr/>
          </p:nvSpPr>
          <p:spPr bwMode="auto">
            <a:xfrm>
              <a:off x="6372225" y="3714750"/>
              <a:ext cx="719138" cy="91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5400" b="1">
                  <a:solidFill>
                    <a:srgbClr val="99CCFF"/>
                  </a:solidFill>
                </a:rPr>
                <a:t>+</a:t>
              </a:r>
            </a:p>
          </p:txBody>
        </p:sp>
        <p:sp>
          <p:nvSpPr>
            <p:cNvPr id="8215" name="AutoShape 40"/>
            <p:cNvSpPr>
              <a:spLocks noChangeArrowheads="1"/>
            </p:cNvSpPr>
            <p:nvPr/>
          </p:nvSpPr>
          <p:spPr bwMode="auto">
            <a:xfrm>
              <a:off x="2951163" y="3984625"/>
              <a:ext cx="944563" cy="314325"/>
            </a:xfrm>
            <a:prstGeom prst="rightArrow">
              <a:avLst>
                <a:gd name="adj1" fmla="val 50000"/>
                <a:gd name="adj2" fmla="val 75126"/>
              </a:avLst>
            </a:prstGeom>
            <a:solidFill>
              <a:srgbClr val="99CCFF"/>
            </a:solidFill>
            <a:ln w="31750">
              <a:solidFill>
                <a:srgbClr val="99CC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125993" name="Text Box 41"/>
          <p:cNvSpPr txBox="1">
            <a:spLocks noChangeArrowheads="1"/>
          </p:cNvSpPr>
          <p:nvPr/>
        </p:nvSpPr>
        <p:spPr bwMode="auto">
          <a:xfrm>
            <a:off x="0" y="2933700"/>
            <a:ext cx="2232025" cy="457200"/>
          </a:xfrm>
          <a:prstGeom prst="rect">
            <a:avLst/>
          </a:prstGeom>
          <a:solidFill>
            <a:srgbClr val="8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2400"/>
              <a:t>Beta - decay: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273336"/>
            <a:ext cx="914400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Q. What about gamma decay? Can we write an equation for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67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 animBg="1"/>
      <p:bldP spid="8233" grpId="0"/>
      <p:bldP spid="8234" grpId="0"/>
      <p:bldP spid="8236" grpId="0"/>
      <p:bldP spid="8237" grpId="0"/>
      <p:bldP spid="8216" grpId="0"/>
      <p:bldP spid="8217" grpId="0"/>
      <p:bldP spid="8212" grpId="0"/>
      <p:bldP spid="8213" grpId="0"/>
      <p:bldP spid="125993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4"/>
          <p:cNvSpPr txBox="1">
            <a:spLocks noGrp="1" noChangeArrowheads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1C5B0EA0-ACAA-4749-881E-C279120AAA87}" type="datetime1">
              <a:rPr lang="en-GB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sz="1600">
              <a:solidFill>
                <a:schemeClr val="bg2"/>
              </a:solidFill>
            </a:endParaRPr>
          </a:p>
        </p:txBody>
      </p:sp>
      <p:sp>
        <p:nvSpPr>
          <p:cNvPr id="191491" name="Rectangle 2"/>
          <p:cNvSpPr>
            <a:spLocks noGrp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en-GB" smtClean="0">
                <a:effectLst/>
              </a:rPr>
              <a:t>A radioactive decay graph</a:t>
            </a:r>
          </a:p>
        </p:txBody>
      </p:sp>
      <p:graphicFrame>
        <p:nvGraphicFramePr>
          <p:cNvPr id="188419" name="Group 3"/>
          <p:cNvGraphicFramePr>
            <a:graphicFrameLocks noGrp="1"/>
          </p:cNvGraphicFramePr>
          <p:nvPr/>
        </p:nvGraphicFramePr>
        <p:xfrm>
          <a:off x="990600" y="1371600"/>
          <a:ext cx="7010400" cy="4572000"/>
        </p:xfrm>
        <a:graphic>
          <a:graphicData uri="http://schemas.openxmlformats.org/drawingml/2006/table">
            <a:tbl>
              <a:tblPr/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8451" name="Freeform 35"/>
          <p:cNvSpPr>
            <a:spLocks/>
          </p:cNvSpPr>
          <p:nvPr/>
        </p:nvSpPr>
        <p:spPr bwMode="auto">
          <a:xfrm>
            <a:off x="990600" y="1371600"/>
            <a:ext cx="7010400" cy="4419600"/>
          </a:xfrm>
          <a:custGeom>
            <a:avLst/>
            <a:gdLst>
              <a:gd name="T0" fmla="*/ 0 w 4416"/>
              <a:gd name="T1" fmla="*/ 0 h 2784"/>
              <a:gd name="T2" fmla="*/ 2147483647 w 4416"/>
              <a:gd name="T3" fmla="*/ 2147483647 h 2784"/>
              <a:gd name="T4" fmla="*/ 2147483647 w 4416"/>
              <a:gd name="T5" fmla="*/ 2147483647 h 2784"/>
              <a:gd name="T6" fmla="*/ 2147483647 w 4416"/>
              <a:gd name="T7" fmla="*/ 2147483647 h 2784"/>
              <a:gd name="T8" fmla="*/ 2147483647 w 4416"/>
              <a:gd name="T9" fmla="*/ 2147483647 h 2784"/>
              <a:gd name="T10" fmla="*/ 2147483647 w 4416"/>
              <a:gd name="T11" fmla="*/ 2147483647 h 27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416" h="2784">
                <a:moveTo>
                  <a:pt x="0" y="0"/>
                </a:moveTo>
                <a:cubicBezTo>
                  <a:pt x="284" y="540"/>
                  <a:pt x="568" y="1080"/>
                  <a:pt x="864" y="1440"/>
                </a:cubicBezTo>
                <a:cubicBezTo>
                  <a:pt x="1160" y="1800"/>
                  <a:pt x="1482" y="1978"/>
                  <a:pt x="1776" y="2160"/>
                </a:cubicBezTo>
                <a:cubicBezTo>
                  <a:pt x="2070" y="2342"/>
                  <a:pt x="2336" y="2438"/>
                  <a:pt x="2628" y="2532"/>
                </a:cubicBezTo>
                <a:cubicBezTo>
                  <a:pt x="2920" y="2626"/>
                  <a:pt x="3230" y="2682"/>
                  <a:pt x="3528" y="2724"/>
                </a:cubicBezTo>
                <a:cubicBezTo>
                  <a:pt x="3826" y="2766"/>
                  <a:pt x="4231" y="2772"/>
                  <a:pt x="4416" y="2784"/>
                </a:cubicBezTo>
              </a:path>
            </a:pathLst>
          </a:custGeom>
          <a:noFill/>
          <a:ln w="38100" cap="flat" cmpd="sng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1525" name="Text Box 36"/>
          <p:cNvSpPr txBox="1">
            <a:spLocks noChangeArrowheads="1"/>
          </p:cNvSpPr>
          <p:nvPr/>
        </p:nvSpPr>
        <p:spPr bwMode="auto">
          <a:xfrm>
            <a:off x="8001000" y="57912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Time</a:t>
            </a:r>
          </a:p>
        </p:txBody>
      </p:sp>
      <p:sp>
        <p:nvSpPr>
          <p:cNvPr id="191526" name="Text Box 37"/>
          <p:cNvSpPr txBox="1">
            <a:spLocks noChangeArrowheads="1"/>
          </p:cNvSpPr>
          <p:nvPr/>
        </p:nvSpPr>
        <p:spPr bwMode="auto">
          <a:xfrm>
            <a:off x="134938" y="854075"/>
            <a:ext cx="3494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/>
              <a:t>Activity (Bq)</a:t>
            </a:r>
          </a:p>
        </p:txBody>
      </p:sp>
      <p:grpSp>
        <p:nvGrpSpPr>
          <p:cNvPr id="191544" name="Group 56"/>
          <p:cNvGrpSpPr>
            <a:grpSpLocks/>
          </p:cNvGrpSpPr>
          <p:nvPr/>
        </p:nvGrpSpPr>
        <p:grpSpPr bwMode="auto">
          <a:xfrm>
            <a:off x="2366963" y="990600"/>
            <a:ext cx="5564187" cy="857250"/>
            <a:chOff x="1491" y="624"/>
            <a:chExt cx="3505" cy="540"/>
          </a:xfrm>
        </p:grpSpPr>
        <p:sp>
          <p:nvSpPr>
            <p:cNvPr id="191542" name="Text Box 54"/>
            <p:cNvSpPr txBox="1">
              <a:spLocks noChangeArrowheads="1"/>
            </p:cNvSpPr>
            <p:nvPr/>
          </p:nvSpPr>
          <p:spPr bwMode="auto">
            <a:xfrm>
              <a:off x="2094" y="646"/>
              <a:ext cx="2902" cy="51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/>
                <a:t>“1 Becquerel” means “1 radioactive count per second”</a:t>
              </a:r>
            </a:p>
          </p:txBody>
        </p:sp>
        <p:sp>
          <p:nvSpPr>
            <p:cNvPr id="191543" name="AutoShape 55"/>
            <p:cNvSpPr>
              <a:spLocks noChangeArrowheads="1"/>
            </p:cNvSpPr>
            <p:nvPr/>
          </p:nvSpPr>
          <p:spPr bwMode="auto">
            <a:xfrm>
              <a:off x="1491" y="624"/>
              <a:ext cx="630" cy="189"/>
            </a:xfrm>
            <a:prstGeom prst="leftArrow">
              <a:avLst>
                <a:gd name="adj1" fmla="val 50000"/>
                <a:gd name="adj2" fmla="val 83333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6038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5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8EC4B58C-736D-4BF5-99E2-CEAFD474AF66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6384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altLang="en-US" smtClean="0">
                <a:effectLst/>
              </a:rPr>
              <a:t>Half life</a:t>
            </a:r>
          </a:p>
        </p:txBody>
      </p:sp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0" y="914400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 smtClean="0">
                <a:solidFill>
                  <a:srgbClr val="FF99FF"/>
                </a:solidFill>
              </a:rPr>
              <a:t>The </a:t>
            </a:r>
            <a:r>
              <a:rPr lang="en-GB" altLang="en-US" dirty="0">
                <a:solidFill>
                  <a:srgbClr val="FF99FF"/>
                </a:solidFill>
              </a:rPr>
              <a:t>HALF-LIFE of an atom is the time taken for HALF of the radioisotopes in a sample to </a:t>
            </a:r>
            <a:r>
              <a:rPr lang="en-GB" altLang="en-US" dirty="0" smtClean="0">
                <a:solidFill>
                  <a:srgbClr val="FF99FF"/>
                </a:solidFill>
              </a:rPr>
              <a:t>decay. In other words, the activity of the sample (in </a:t>
            </a:r>
            <a:r>
              <a:rPr lang="en-GB" altLang="en-US" dirty="0" err="1" smtClean="0">
                <a:solidFill>
                  <a:srgbClr val="FF99FF"/>
                </a:solidFill>
              </a:rPr>
              <a:t>Bq</a:t>
            </a:r>
            <a:r>
              <a:rPr lang="en-GB" altLang="en-US" dirty="0" smtClean="0">
                <a:solidFill>
                  <a:srgbClr val="FF99FF"/>
                </a:solidFill>
              </a:rPr>
              <a:t>) will halve after 1 half life:</a:t>
            </a:r>
            <a:endParaRPr lang="en-GB" altLang="en-US" dirty="0">
              <a:solidFill>
                <a:srgbClr val="FF99FF"/>
              </a:solidFill>
            </a:endParaRPr>
          </a:p>
        </p:txBody>
      </p:sp>
      <p:grpSp>
        <p:nvGrpSpPr>
          <p:cNvPr id="184324" name="Group 4"/>
          <p:cNvGrpSpPr>
            <a:grpSpLocks/>
          </p:cNvGrpSpPr>
          <p:nvPr/>
        </p:nvGrpSpPr>
        <p:grpSpPr bwMode="auto">
          <a:xfrm>
            <a:off x="304800" y="3429000"/>
            <a:ext cx="1295400" cy="1371600"/>
            <a:chOff x="288" y="1680"/>
            <a:chExt cx="816" cy="864"/>
          </a:xfrm>
        </p:grpSpPr>
        <p:sp>
          <p:nvSpPr>
            <p:cNvPr id="184325" name="Oval 5"/>
            <p:cNvSpPr>
              <a:spLocks noChangeArrowheads="1"/>
            </p:cNvSpPr>
            <p:nvPr/>
          </p:nvSpPr>
          <p:spPr bwMode="auto">
            <a:xfrm>
              <a:off x="432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26" name="Oval 6"/>
            <p:cNvSpPr>
              <a:spLocks noChangeArrowheads="1"/>
            </p:cNvSpPr>
            <p:nvPr/>
          </p:nvSpPr>
          <p:spPr bwMode="auto">
            <a:xfrm>
              <a:off x="384" y="1968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27" name="Oval 7"/>
            <p:cNvSpPr>
              <a:spLocks noChangeArrowheads="1"/>
            </p:cNvSpPr>
            <p:nvPr/>
          </p:nvSpPr>
          <p:spPr bwMode="auto">
            <a:xfrm>
              <a:off x="52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28" name="Oval 8"/>
            <p:cNvSpPr>
              <a:spLocks noChangeArrowheads="1"/>
            </p:cNvSpPr>
            <p:nvPr/>
          </p:nvSpPr>
          <p:spPr bwMode="auto">
            <a:xfrm>
              <a:off x="576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29" name="Oval 9"/>
            <p:cNvSpPr>
              <a:spLocks noChangeArrowheads="1"/>
            </p:cNvSpPr>
            <p:nvPr/>
          </p:nvSpPr>
          <p:spPr bwMode="auto">
            <a:xfrm>
              <a:off x="480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0" name="Oval 10"/>
            <p:cNvSpPr>
              <a:spLocks noChangeArrowheads="1"/>
            </p:cNvSpPr>
            <p:nvPr/>
          </p:nvSpPr>
          <p:spPr bwMode="auto">
            <a:xfrm>
              <a:off x="288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1" name="Oval 11"/>
            <p:cNvSpPr>
              <a:spLocks noChangeArrowheads="1"/>
            </p:cNvSpPr>
            <p:nvPr/>
          </p:nvSpPr>
          <p:spPr bwMode="auto">
            <a:xfrm>
              <a:off x="33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2" name="Oval 12"/>
            <p:cNvSpPr>
              <a:spLocks noChangeArrowheads="1"/>
            </p:cNvSpPr>
            <p:nvPr/>
          </p:nvSpPr>
          <p:spPr bwMode="auto">
            <a:xfrm>
              <a:off x="672" y="206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3" name="Oval 13"/>
            <p:cNvSpPr>
              <a:spLocks noChangeArrowheads="1"/>
            </p:cNvSpPr>
            <p:nvPr/>
          </p:nvSpPr>
          <p:spPr bwMode="auto">
            <a:xfrm>
              <a:off x="72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4" name="Oval 14"/>
            <p:cNvSpPr>
              <a:spLocks noChangeArrowheads="1"/>
            </p:cNvSpPr>
            <p:nvPr/>
          </p:nvSpPr>
          <p:spPr bwMode="auto">
            <a:xfrm>
              <a:off x="864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5" name="Oval 15"/>
            <p:cNvSpPr>
              <a:spLocks noChangeArrowheads="1"/>
            </p:cNvSpPr>
            <p:nvPr/>
          </p:nvSpPr>
          <p:spPr bwMode="auto">
            <a:xfrm>
              <a:off x="672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6" name="Oval 16"/>
            <p:cNvSpPr>
              <a:spLocks noChangeArrowheads="1"/>
            </p:cNvSpPr>
            <p:nvPr/>
          </p:nvSpPr>
          <p:spPr bwMode="auto">
            <a:xfrm>
              <a:off x="816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7" name="Oval 17"/>
            <p:cNvSpPr>
              <a:spLocks noChangeArrowheads="1"/>
            </p:cNvSpPr>
            <p:nvPr/>
          </p:nvSpPr>
          <p:spPr bwMode="auto">
            <a:xfrm>
              <a:off x="576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8" name="Oval 18"/>
            <p:cNvSpPr>
              <a:spLocks noChangeArrowheads="1"/>
            </p:cNvSpPr>
            <p:nvPr/>
          </p:nvSpPr>
          <p:spPr bwMode="auto">
            <a:xfrm>
              <a:off x="81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39" name="Oval 19"/>
            <p:cNvSpPr>
              <a:spLocks noChangeArrowheads="1"/>
            </p:cNvSpPr>
            <p:nvPr/>
          </p:nvSpPr>
          <p:spPr bwMode="auto">
            <a:xfrm>
              <a:off x="624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40" name="Oval 20"/>
            <p:cNvSpPr>
              <a:spLocks noChangeArrowheads="1"/>
            </p:cNvSpPr>
            <p:nvPr/>
          </p:nvSpPr>
          <p:spPr bwMode="auto">
            <a:xfrm>
              <a:off x="432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84341" name="AutoShape 21"/>
          <p:cNvSpPr>
            <a:spLocks noChangeArrowheads="1"/>
          </p:cNvSpPr>
          <p:nvPr/>
        </p:nvSpPr>
        <p:spPr bwMode="auto">
          <a:xfrm>
            <a:off x="1905000" y="3733800"/>
            <a:ext cx="6096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184342" name="Group 22"/>
          <p:cNvGrpSpPr>
            <a:grpSpLocks/>
          </p:cNvGrpSpPr>
          <p:nvPr/>
        </p:nvGrpSpPr>
        <p:grpSpPr bwMode="auto">
          <a:xfrm>
            <a:off x="2743200" y="3429000"/>
            <a:ext cx="1295400" cy="1371600"/>
            <a:chOff x="1728" y="1680"/>
            <a:chExt cx="816" cy="864"/>
          </a:xfrm>
        </p:grpSpPr>
        <p:sp>
          <p:nvSpPr>
            <p:cNvPr id="184343" name="Oval 23"/>
            <p:cNvSpPr>
              <a:spLocks noChangeArrowheads="1"/>
            </p:cNvSpPr>
            <p:nvPr/>
          </p:nvSpPr>
          <p:spPr bwMode="auto">
            <a:xfrm>
              <a:off x="1872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44" name="Oval 24"/>
            <p:cNvSpPr>
              <a:spLocks noChangeArrowheads="1"/>
            </p:cNvSpPr>
            <p:nvPr/>
          </p:nvSpPr>
          <p:spPr bwMode="auto">
            <a:xfrm>
              <a:off x="1824" y="1968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96" name="Oval 25"/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97" name="Oval 26"/>
            <p:cNvSpPr>
              <a:spLocks noChangeArrowheads="1"/>
            </p:cNvSpPr>
            <p:nvPr/>
          </p:nvSpPr>
          <p:spPr bwMode="auto">
            <a:xfrm>
              <a:off x="2016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47" name="Oval 27"/>
            <p:cNvSpPr>
              <a:spLocks noChangeArrowheads="1"/>
            </p:cNvSpPr>
            <p:nvPr/>
          </p:nvSpPr>
          <p:spPr bwMode="auto">
            <a:xfrm>
              <a:off x="1920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99" name="Oval 28"/>
            <p:cNvSpPr>
              <a:spLocks noChangeArrowheads="1"/>
            </p:cNvSpPr>
            <p:nvPr/>
          </p:nvSpPr>
          <p:spPr bwMode="auto">
            <a:xfrm>
              <a:off x="1728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900" name="Oval 29"/>
            <p:cNvSpPr>
              <a:spLocks noChangeArrowheads="1"/>
            </p:cNvSpPr>
            <p:nvPr/>
          </p:nvSpPr>
          <p:spPr bwMode="auto">
            <a:xfrm>
              <a:off x="177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50" name="Oval 30"/>
            <p:cNvSpPr>
              <a:spLocks noChangeArrowheads="1"/>
            </p:cNvSpPr>
            <p:nvPr/>
          </p:nvSpPr>
          <p:spPr bwMode="auto">
            <a:xfrm>
              <a:off x="2112" y="206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902" name="Oval 31"/>
            <p:cNvSpPr>
              <a:spLocks noChangeArrowheads="1"/>
            </p:cNvSpPr>
            <p:nvPr/>
          </p:nvSpPr>
          <p:spPr bwMode="auto">
            <a:xfrm>
              <a:off x="216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52" name="Oval 32"/>
            <p:cNvSpPr>
              <a:spLocks noChangeArrowheads="1"/>
            </p:cNvSpPr>
            <p:nvPr/>
          </p:nvSpPr>
          <p:spPr bwMode="auto">
            <a:xfrm>
              <a:off x="2304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84353" name="Oval 33"/>
            <p:cNvSpPr>
              <a:spLocks noChangeArrowheads="1"/>
            </p:cNvSpPr>
            <p:nvPr/>
          </p:nvSpPr>
          <p:spPr bwMode="auto">
            <a:xfrm>
              <a:off x="2112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905" name="Oval 34"/>
            <p:cNvSpPr>
              <a:spLocks noChangeArrowheads="1"/>
            </p:cNvSpPr>
            <p:nvPr/>
          </p:nvSpPr>
          <p:spPr bwMode="auto">
            <a:xfrm>
              <a:off x="2256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55" name="Oval 35"/>
            <p:cNvSpPr>
              <a:spLocks noChangeArrowheads="1"/>
            </p:cNvSpPr>
            <p:nvPr/>
          </p:nvSpPr>
          <p:spPr bwMode="auto">
            <a:xfrm>
              <a:off x="2016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907" name="Oval 36"/>
            <p:cNvSpPr>
              <a:spLocks noChangeArrowheads="1"/>
            </p:cNvSpPr>
            <p:nvPr/>
          </p:nvSpPr>
          <p:spPr bwMode="auto">
            <a:xfrm>
              <a:off x="225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908" name="Oval 37"/>
            <p:cNvSpPr>
              <a:spLocks noChangeArrowheads="1"/>
            </p:cNvSpPr>
            <p:nvPr/>
          </p:nvSpPr>
          <p:spPr bwMode="auto">
            <a:xfrm>
              <a:off x="2064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58" name="Oval 38"/>
            <p:cNvSpPr>
              <a:spLocks noChangeArrowheads="1"/>
            </p:cNvSpPr>
            <p:nvPr/>
          </p:nvSpPr>
          <p:spPr bwMode="auto">
            <a:xfrm>
              <a:off x="1872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grpSp>
        <p:nvGrpSpPr>
          <p:cNvPr id="184359" name="Group 39"/>
          <p:cNvGrpSpPr>
            <a:grpSpLocks/>
          </p:cNvGrpSpPr>
          <p:nvPr/>
        </p:nvGrpSpPr>
        <p:grpSpPr bwMode="auto">
          <a:xfrm>
            <a:off x="5257800" y="3429000"/>
            <a:ext cx="1295400" cy="1371600"/>
            <a:chOff x="3072" y="1680"/>
            <a:chExt cx="816" cy="864"/>
          </a:xfrm>
        </p:grpSpPr>
        <p:sp>
          <p:nvSpPr>
            <p:cNvPr id="184360" name="Oval 40"/>
            <p:cNvSpPr>
              <a:spLocks noChangeArrowheads="1"/>
            </p:cNvSpPr>
            <p:nvPr/>
          </p:nvSpPr>
          <p:spPr bwMode="auto">
            <a:xfrm>
              <a:off x="3216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79" name="Oval 41"/>
            <p:cNvSpPr>
              <a:spLocks noChangeArrowheads="1"/>
            </p:cNvSpPr>
            <p:nvPr/>
          </p:nvSpPr>
          <p:spPr bwMode="auto">
            <a:xfrm>
              <a:off x="3168" y="1968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80" name="Oval 42"/>
            <p:cNvSpPr>
              <a:spLocks noChangeArrowheads="1"/>
            </p:cNvSpPr>
            <p:nvPr/>
          </p:nvSpPr>
          <p:spPr bwMode="auto">
            <a:xfrm>
              <a:off x="3312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81" name="Oval 43"/>
            <p:cNvSpPr>
              <a:spLocks noChangeArrowheads="1"/>
            </p:cNvSpPr>
            <p:nvPr/>
          </p:nvSpPr>
          <p:spPr bwMode="auto">
            <a:xfrm>
              <a:off x="3360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64" name="Oval 44"/>
            <p:cNvSpPr>
              <a:spLocks noChangeArrowheads="1"/>
            </p:cNvSpPr>
            <p:nvPr/>
          </p:nvSpPr>
          <p:spPr bwMode="auto">
            <a:xfrm>
              <a:off x="3264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83" name="Oval 45"/>
            <p:cNvSpPr>
              <a:spLocks noChangeArrowheads="1"/>
            </p:cNvSpPr>
            <p:nvPr/>
          </p:nvSpPr>
          <p:spPr bwMode="auto">
            <a:xfrm>
              <a:off x="3072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84" name="Oval 46"/>
            <p:cNvSpPr>
              <a:spLocks noChangeArrowheads="1"/>
            </p:cNvSpPr>
            <p:nvPr/>
          </p:nvSpPr>
          <p:spPr bwMode="auto">
            <a:xfrm>
              <a:off x="3120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85" name="Oval 47"/>
            <p:cNvSpPr>
              <a:spLocks noChangeArrowheads="1"/>
            </p:cNvSpPr>
            <p:nvPr/>
          </p:nvSpPr>
          <p:spPr bwMode="auto">
            <a:xfrm>
              <a:off x="3456" y="206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86" name="Oval 48"/>
            <p:cNvSpPr>
              <a:spLocks noChangeArrowheads="1"/>
            </p:cNvSpPr>
            <p:nvPr/>
          </p:nvSpPr>
          <p:spPr bwMode="auto">
            <a:xfrm>
              <a:off x="3504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69" name="Oval 49"/>
            <p:cNvSpPr>
              <a:spLocks noChangeArrowheads="1"/>
            </p:cNvSpPr>
            <p:nvPr/>
          </p:nvSpPr>
          <p:spPr bwMode="auto">
            <a:xfrm>
              <a:off x="3648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88" name="Oval 50"/>
            <p:cNvSpPr>
              <a:spLocks noChangeArrowheads="1"/>
            </p:cNvSpPr>
            <p:nvPr/>
          </p:nvSpPr>
          <p:spPr bwMode="auto">
            <a:xfrm>
              <a:off x="345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89" name="Oval 51"/>
            <p:cNvSpPr>
              <a:spLocks noChangeArrowheads="1"/>
            </p:cNvSpPr>
            <p:nvPr/>
          </p:nvSpPr>
          <p:spPr bwMode="auto">
            <a:xfrm>
              <a:off x="3600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72" name="Oval 52"/>
            <p:cNvSpPr>
              <a:spLocks noChangeArrowheads="1"/>
            </p:cNvSpPr>
            <p:nvPr/>
          </p:nvSpPr>
          <p:spPr bwMode="auto">
            <a:xfrm>
              <a:off x="3360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91" name="Oval 53"/>
            <p:cNvSpPr>
              <a:spLocks noChangeArrowheads="1"/>
            </p:cNvSpPr>
            <p:nvPr/>
          </p:nvSpPr>
          <p:spPr bwMode="auto">
            <a:xfrm>
              <a:off x="3600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92" name="Oval 54"/>
            <p:cNvSpPr>
              <a:spLocks noChangeArrowheads="1"/>
            </p:cNvSpPr>
            <p:nvPr/>
          </p:nvSpPr>
          <p:spPr bwMode="auto">
            <a:xfrm>
              <a:off x="3408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93" name="Oval 55"/>
            <p:cNvSpPr>
              <a:spLocks noChangeArrowheads="1"/>
            </p:cNvSpPr>
            <p:nvPr/>
          </p:nvSpPr>
          <p:spPr bwMode="auto">
            <a:xfrm>
              <a:off x="3216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grpSp>
        <p:nvGrpSpPr>
          <p:cNvPr id="184376" name="Group 56"/>
          <p:cNvGrpSpPr>
            <a:grpSpLocks/>
          </p:cNvGrpSpPr>
          <p:nvPr/>
        </p:nvGrpSpPr>
        <p:grpSpPr bwMode="auto">
          <a:xfrm>
            <a:off x="7620000" y="3429000"/>
            <a:ext cx="1295400" cy="1371600"/>
            <a:chOff x="4320" y="1680"/>
            <a:chExt cx="816" cy="864"/>
          </a:xfrm>
        </p:grpSpPr>
        <p:sp>
          <p:nvSpPr>
            <p:cNvPr id="184377" name="Oval 57"/>
            <p:cNvSpPr>
              <a:spLocks noChangeArrowheads="1"/>
            </p:cNvSpPr>
            <p:nvPr/>
          </p:nvSpPr>
          <p:spPr bwMode="auto">
            <a:xfrm>
              <a:off x="4464" y="177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63" name="Oval 58"/>
            <p:cNvSpPr>
              <a:spLocks noChangeArrowheads="1"/>
            </p:cNvSpPr>
            <p:nvPr/>
          </p:nvSpPr>
          <p:spPr bwMode="auto">
            <a:xfrm>
              <a:off x="4416" y="1968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64" name="Oval 59"/>
            <p:cNvSpPr>
              <a:spLocks noChangeArrowheads="1"/>
            </p:cNvSpPr>
            <p:nvPr/>
          </p:nvSpPr>
          <p:spPr bwMode="auto">
            <a:xfrm>
              <a:off x="4560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65" name="Oval 60"/>
            <p:cNvSpPr>
              <a:spLocks noChangeArrowheads="1"/>
            </p:cNvSpPr>
            <p:nvPr/>
          </p:nvSpPr>
          <p:spPr bwMode="auto">
            <a:xfrm>
              <a:off x="4608" y="192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66" name="Oval 61"/>
            <p:cNvSpPr>
              <a:spLocks noChangeArrowheads="1"/>
            </p:cNvSpPr>
            <p:nvPr/>
          </p:nvSpPr>
          <p:spPr bwMode="auto">
            <a:xfrm>
              <a:off x="4512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67" name="Oval 62"/>
            <p:cNvSpPr>
              <a:spLocks noChangeArrowheads="1"/>
            </p:cNvSpPr>
            <p:nvPr/>
          </p:nvSpPr>
          <p:spPr bwMode="auto">
            <a:xfrm>
              <a:off x="4320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68" name="Oval 63"/>
            <p:cNvSpPr>
              <a:spLocks noChangeArrowheads="1"/>
            </p:cNvSpPr>
            <p:nvPr/>
          </p:nvSpPr>
          <p:spPr bwMode="auto">
            <a:xfrm>
              <a:off x="4368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69" name="Oval 64"/>
            <p:cNvSpPr>
              <a:spLocks noChangeArrowheads="1"/>
            </p:cNvSpPr>
            <p:nvPr/>
          </p:nvSpPr>
          <p:spPr bwMode="auto">
            <a:xfrm>
              <a:off x="4704" y="206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70" name="Oval 65"/>
            <p:cNvSpPr>
              <a:spLocks noChangeArrowheads="1"/>
            </p:cNvSpPr>
            <p:nvPr/>
          </p:nvSpPr>
          <p:spPr bwMode="auto">
            <a:xfrm>
              <a:off x="4752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71" name="Oval 66"/>
            <p:cNvSpPr>
              <a:spLocks noChangeArrowheads="1"/>
            </p:cNvSpPr>
            <p:nvPr/>
          </p:nvSpPr>
          <p:spPr bwMode="auto">
            <a:xfrm>
              <a:off x="4896" y="216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72" name="Oval 67"/>
            <p:cNvSpPr>
              <a:spLocks noChangeArrowheads="1"/>
            </p:cNvSpPr>
            <p:nvPr/>
          </p:nvSpPr>
          <p:spPr bwMode="auto">
            <a:xfrm>
              <a:off x="4704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73" name="Oval 68"/>
            <p:cNvSpPr>
              <a:spLocks noChangeArrowheads="1"/>
            </p:cNvSpPr>
            <p:nvPr/>
          </p:nvSpPr>
          <p:spPr bwMode="auto">
            <a:xfrm>
              <a:off x="484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389" name="Oval 69"/>
            <p:cNvSpPr>
              <a:spLocks noChangeArrowheads="1"/>
            </p:cNvSpPr>
            <p:nvPr/>
          </p:nvSpPr>
          <p:spPr bwMode="auto">
            <a:xfrm>
              <a:off x="4608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75" name="Oval 70"/>
            <p:cNvSpPr>
              <a:spLocks noChangeArrowheads="1"/>
            </p:cNvSpPr>
            <p:nvPr/>
          </p:nvSpPr>
          <p:spPr bwMode="auto">
            <a:xfrm>
              <a:off x="4848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76" name="Oval 71"/>
            <p:cNvSpPr>
              <a:spLocks noChangeArrowheads="1"/>
            </p:cNvSpPr>
            <p:nvPr/>
          </p:nvSpPr>
          <p:spPr bwMode="auto">
            <a:xfrm>
              <a:off x="4656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63877" name="Oval 72"/>
            <p:cNvSpPr>
              <a:spLocks noChangeArrowheads="1"/>
            </p:cNvSpPr>
            <p:nvPr/>
          </p:nvSpPr>
          <p:spPr bwMode="auto">
            <a:xfrm>
              <a:off x="4464" y="230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sp>
        <p:nvSpPr>
          <p:cNvPr id="184393" name="AutoShape 73"/>
          <p:cNvSpPr>
            <a:spLocks noChangeArrowheads="1"/>
          </p:cNvSpPr>
          <p:nvPr/>
        </p:nvSpPr>
        <p:spPr bwMode="auto">
          <a:xfrm>
            <a:off x="4343400" y="3733800"/>
            <a:ext cx="6096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84394" name="AutoShape 74"/>
          <p:cNvSpPr>
            <a:spLocks noChangeArrowheads="1"/>
          </p:cNvSpPr>
          <p:nvPr/>
        </p:nvSpPr>
        <p:spPr bwMode="auto">
          <a:xfrm>
            <a:off x="6781800" y="3733800"/>
            <a:ext cx="6096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84395" name="Text Box 75"/>
          <p:cNvSpPr txBox="1">
            <a:spLocks noChangeArrowheads="1"/>
          </p:cNvSpPr>
          <p:nvPr/>
        </p:nvSpPr>
        <p:spPr bwMode="auto">
          <a:xfrm>
            <a:off x="0" y="5334000"/>
            <a:ext cx="2209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99FFCC"/>
                </a:solidFill>
              </a:rPr>
              <a:t>At start there are 16 radioisotopes</a:t>
            </a:r>
          </a:p>
        </p:txBody>
      </p:sp>
      <p:sp>
        <p:nvSpPr>
          <p:cNvPr id="184396" name="Text Box 76"/>
          <p:cNvSpPr txBox="1">
            <a:spLocks noChangeArrowheads="1"/>
          </p:cNvSpPr>
          <p:nvPr/>
        </p:nvSpPr>
        <p:spPr bwMode="auto">
          <a:xfrm>
            <a:off x="2362200" y="5029200"/>
            <a:ext cx="2209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CCCCFF"/>
                </a:solidFill>
              </a:rPr>
              <a:t>After 1 half life half have decayed (that’s 8)</a:t>
            </a:r>
          </a:p>
        </p:txBody>
      </p:sp>
      <p:sp>
        <p:nvSpPr>
          <p:cNvPr id="184397" name="Text Box 77"/>
          <p:cNvSpPr txBox="1">
            <a:spLocks noChangeArrowheads="1"/>
          </p:cNvSpPr>
          <p:nvPr/>
        </p:nvSpPr>
        <p:spPr bwMode="auto">
          <a:xfrm>
            <a:off x="6934200" y="4940300"/>
            <a:ext cx="2209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66FF"/>
                </a:solidFill>
              </a:rPr>
              <a:t>After 3 half lives another 2 have decayed (14 altogether)</a:t>
            </a:r>
          </a:p>
        </p:txBody>
      </p:sp>
      <p:sp>
        <p:nvSpPr>
          <p:cNvPr id="184398" name="Text Box 78"/>
          <p:cNvSpPr txBox="1">
            <a:spLocks noChangeArrowheads="1"/>
          </p:cNvSpPr>
          <p:nvPr/>
        </p:nvSpPr>
        <p:spPr bwMode="auto">
          <a:xfrm>
            <a:off x="4724400" y="4940300"/>
            <a:ext cx="22098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FF99FF"/>
                </a:solidFill>
              </a:rPr>
              <a:t>After 2 half lives another half have decayed (12 altogether)</a:t>
            </a:r>
          </a:p>
        </p:txBody>
      </p:sp>
      <p:grpSp>
        <p:nvGrpSpPr>
          <p:cNvPr id="184399" name="Group 79"/>
          <p:cNvGrpSpPr>
            <a:grpSpLocks/>
          </p:cNvGrpSpPr>
          <p:nvPr/>
        </p:nvGrpSpPr>
        <p:grpSpPr bwMode="auto">
          <a:xfrm>
            <a:off x="533400" y="2514600"/>
            <a:ext cx="8305800" cy="685800"/>
            <a:chOff x="288" y="1584"/>
            <a:chExt cx="5232" cy="432"/>
          </a:xfrm>
        </p:grpSpPr>
        <p:sp>
          <p:nvSpPr>
            <p:cNvPr id="163857" name="Oval 80"/>
            <p:cNvSpPr>
              <a:spLocks noChangeArrowheads="1"/>
            </p:cNvSpPr>
            <p:nvPr/>
          </p:nvSpPr>
          <p:spPr bwMode="auto">
            <a:xfrm>
              <a:off x="2976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84401" name="Oval 81"/>
            <p:cNvSpPr>
              <a:spLocks noChangeArrowheads="1"/>
            </p:cNvSpPr>
            <p:nvPr/>
          </p:nvSpPr>
          <p:spPr bwMode="auto">
            <a:xfrm>
              <a:off x="528" y="168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63859" name="Text Box 82"/>
            <p:cNvSpPr txBox="1">
              <a:spLocks noChangeArrowheads="1"/>
            </p:cNvSpPr>
            <p:nvPr/>
          </p:nvSpPr>
          <p:spPr bwMode="auto">
            <a:xfrm>
              <a:off x="768" y="1680"/>
              <a:ext cx="2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= radioisotope</a:t>
              </a:r>
            </a:p>
          </p:txBody>
        </p:sp>
        <p:sp>
          <p:nvSpPr>
            <p:cNvPr id="163860" name="Text Box 83"/>
            <p:cNvSpPr txBox="1">
              <a:spLocks noChangeArrowheads="1"/>
            </p:cNvSpPr>
            <p:nvPr/>
          </p:nvSpPr>
          <p:spPr bwMode="auto">
            <a:xfrm>
              <a:off x="3264" y="1680"/>
              <a:ext cx="2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= new atom formed</a:t>
              </a:r>
            </a:p>
          </p:txBody>
        </p:sp>
        <p:sp>
          <p:nvSpPr>
            <p:cNvPr id="163861" name="Rectangle 84"/>
            <p:cNvSpPr>
              <a:spLocks noChangeArrowheads="1"/>
            </p:cNvSpPr>
            <p:nvPr/>
          </p:nvSpPr>
          <p:spPr bwMode="auto">
            <a:xfrm>
              <a:off x="288" y="1584"/>
              <a:ext cx="4992" cy="4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438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4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4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4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84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autoUpdateAnimBg="0"/>
      <p:bldP spid="184341" grpId="0" animBg="1"/>
      <p:bldP spid="184393" grpId="0" animBg="1"/>
      <p:bldP spid="184394" grpId="0" animBg="1"/>
      <p:bldP spid="184395" grpId="0" autoUpdateAnimBg="0"/>
      <p:bldP spid="184396" grpId="0" autoUpdateAnimBg="0"/>
      <p:bldP spid="184397" grpId="0" autoUpdateAnimBg="0"/>
      <p:bldP spid="18439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EC69596A-147F-4B4E-9F0D-7CCD3CEBF423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 smtClean="0"/>
              <a:t>Half Life</a:t>
            </a:r>
          </a:p>
        </p:txBody>
      </p:sp>
      <p:graphicFrame>
        <p:nvGraphicFramePr>
          <p:cNvPr id="120835" name="Group 3"/>
          <p:cNvGraphicFramePr>
            <a:graphicFrameLocks noGrp="1"/>
          </p:cNvGraphicFramePr>
          <p:nvPr/>
        </p:nvGraphicFramePr>
        <p:xfrm>
          <a:off x="990600" y="1371600"/>
          <a:ext cx="7010400" cy="4572000"/>
        </p:xfrm>
        <a:graphic>
          <a:graphicData uri="http://schemas.openxmlformats.org/drawingml/2006/table">
            <a:tbl>
              <a:tblPr/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bg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2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0867" name="Freeform 35"/>
          <p:cNvSpPr>
            <a:spLocks/>
          </p:cNvSpPr>
          <p:nvPr/>
        </p:nvSpPr>
        <p:spPr bwMode="auto">
          <a:xfrm>
            <a:off x="990600" y="1371600"/>
            <a:ext cx="7010400" cy="4419600"/>
          </a:xfrm>
          <a:custGeom>
            <a:avLst/>
            <a:gdLst>
              <a:gd name="T0" fmla="*/ 0 w 4416"/>
              <a:gd name="T1" fmla="*/ 0 h 2784"/>
              <a:gd name="T2" fmla="*/ 2147483647 w 4416"/>
              <a:gd name="T3" fmla="*/ 2147483647 h 2784"/>
              <a:gd name="T4" fmla="*/ 2147483647 w 4416"/>
              <a:gd name="T5" fmla="*/ 2147483647 h 2784"/>
              <a:gd name="T6" fmla="*/ 2147483647 w 4416"/>
              <a:gd name="T7" fmla="*/ 2147483647 h 2784"/>
              <a:gd name="T8" fmla="*/ 2147483647 w 4416"/>
              <a:gd name="T9" fmla="*/ 2147483647 h 2784"/>
              <a:gd name="T10" fmla="*/ 2147483647 w 4416"/>
              <a:gd name="T11" fmla="*/ 2147483647 h 27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416" h="2784">
                <a:moveTo>
                  <a:pt x="0" y="0"/>
                </a:moveTo>
                <a:cubicBezTo>
                  <a:pt x="284" y="540"/>
                  <a:pt x="568" y="1080"/>
                  <a:pt x="864" y="1440"/>
                </a:cubicBezTo>
                <a:cubicBezTo>
                  <a:pt x="1160" y="1800"/>
                  <a:pt x="1482" y="1978"/>
                  <a:pt x="1776" y="2160"/>
                </a:cubicBezTo>
                <a:cubicBezTo>
                  <a:pt x="2070" y="2342"/>
                  <a:pt x="2336" y="2438"/>
                  <a:pt x="2628" y="2532"/>
                </a:cubicBezTo>
                <a:cubicBezTo>
                  <a:pt x="2920" y="2626"/>
                  <a:pt x="3230" y="2682"/>
                  <a:pt x="3528" y="2724"/>
                </a:cubicBezTo>
                <a:cubicBezTo>
                  <a:pt x="3826" y="2766"/>
                  <a:pt x="4231" y="2772"/>
                  <a:pt x="4416" y="2784"/>
                </a:cubicBezTo>
              </a:path>
            </a:pathLst>
          </a:custGeom>
          <a:noFill/>
          <a:ln w="38100" cap="flat" cmpd="sng">
            <a:solidFill>
              <a:srgbClr val="FFCC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45" name="Text Box 36"/>
          <p:cNvSpPr txBox="1">
            <a:spLocks noChangeArrowheads="1"/>
          </p:cNvSpPr>
          <p:nvPr/>
        </p:nvSpPr>
        <p:spPr bwMode="auto">
          <a:xfrm>
            <a:off x="8001000" y="57912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/>
              <a:t>Time</a:t>
            </a:r>
          </a:p>
        </p:txBody>
      </p:sp>
      <p:sp>
        <p:nvSpPr>
          <p:cNvPr id="17446" name="Text Box 37"/>
          <p:cNvSpPr txBox="1">
            <a:spLocks noChangeArrowheads="1"/>
          </p:cNvSpPr>
          <p:nvPr/>
        </p:nvSpPr>
        <p:spPr bwMode="auto">
          <a:xfrm>
            <a:off x="0" y="954088"/>
            <a:ext cx="2341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400" dirty="0" smtClean="0"/>
              <a:t>Activity (in </a:t>
            </a:r>
            <a:r>
              <a:rPr lang="en-GB" altLang="en-US" sz="2400" dirty="0" err="1" smtClean="0"/>
              <a:t>Bq</a:t>
            </a:r>
            <a:r>
              <a:rPr lang="en-GB" altLang="en-US" sz="2400" dirty="0" smtClean="0"/>
              <a:t>)</a:t>
            </a:r>
            <a:endParaRPr lang="en-GB" altLang="en-US" sz="2400" dirty="0"/>
          </a:p>
        </p:txBody>
      </p:sp>
      <p:sp>
        <p:nvSpPr>
          <p:cNvPr id="120871" name="Line 39"/>
          <p:cNvSpPr>
            <a:spLocks noChangeShapeType="1"/>
          </p:cNvSpPr>
          <p:nvPr/>
        </p:nvSpPr>
        <p:spPr bwMode="auto">
          <a:xfrm>
            <a:off x="990600" y="3657600"/>
            <a:ext cx="13716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0872" name="Line 40"/>
          <p:cNvSpPr>
            <a:spLocks noChangeShapeType="1"/>
          </p:cNvSpPr>
          <p:nvPr/>
        </p:nvSpPr>
        <p:spPr bwMode="auto">
          <a:xfrm>
            <a:off x="2400300" y="3676650"/>
            <a:ext cx="0" cy="2209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20875" name="Group 43"/>
          <p:cNvGrpSpPr>
            <a:grpSpLocks/>
          </p:cNvGrpSpPr>
          <p:nvPr/>
        </p:nvGrpSpPr>
        <p:grpSpPr bwMode="auto">
          <a:xfrm>
            <a:off x="1016000" y="5768975"/>
            <a:ext cx="1395413" cy="1089025"/>
            <a:chOff x="612" y="3634"/>
            <a:chExt cx="879" cy="686"/>
          </a:xfrm>
        </p:grpSpPr>
        <p:sp>
          <p:nvSpPr>
            <p:cNvPr id="17460" name="Text Box 38"/>
            <p:cNvSpPr txBox="1">
              <a:spLocks noChangeArrowheads="1"/>
            </p:cNvSpPr>
            <p:nvPr/>
          </p:nvSpPr>
          <p:spPr bwMode="auto">
            <a:xfrm>
              <a:off x="612" y="3802"/>
              <a:ext cx="87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400"/>
                <a:t>1 half life</a:t>
              </a:r>
            </a:p>
          </p:txBody>
        </p:sp>
        <p:sp>
          <p:nvSpPr>
            <p:cNvPr id="17461" name="Line 42"/>
            <p:cNvSpPr>
              <a:spLocks noChangeShapeType="1"/>
            </p:cNvSpPr>
            <p:nvPr/>
          </p:nvSpPr>
          <p:spPr bwMode="auto">
            <a:xfrm>
              <a:off x="612" y="3634"/>
              <a:ext cx="879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 type="triangle" w="lg" len="med"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0876" name="Group 44"/>
          <p:cNvGrpSpPr>
            <a:grpSpLocks/>
          </p:cNvGrpSpPr>
          <p:nvPr/>
        </p:nvGrpSpPr>
        <p:grpSpPr bwMode="auto">
          <a:xfrm>
            <a:off x="2411413" y="5768975"/>
            <a:ext cx="1395412" cy="1089025"/>
            <a:chOff x="612" y="3634"/>
            <a:chExt cx="879" cy="686"/>
          </a:xfrm>
        </p:grpSpPr>
        <p:sp>
          <p:nvSpPr>
            <p:cNvPr id="17458" name="Text Box 45"/>
            <p:cNvSpPr txBox="1">
              <a:spLocks noChangeArrowheads="1"/>
            </p:cNvSpPr>
            <p:nvPr/>
          </p:nvSpPr>
          <p:spPr bwMode="auto">
            <a:xfrm>
              <a:off x="612" y="3802"/>
              <a:ext cx="87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400"/>
                <a:t>1 half life</a:t>
              </a:r>
            </a:p>
          </p:txBody>
        </p:sp>
        <p:sp>
          <p:nvSpPr>
            <p:cNvPr id="17459" name="Line 46"/>
            <p:cNvSpPr>
              <a:spLocks noChangeShapeType="1"/>
            </p:cNvSpPr>
            <p:nvPr/>
          </p:nvSpPr>
          <p:spPr bwMode="auto">
            <a:xfrm>
              <a:off x="612" y="3634"/>
              <a:ext cx="879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 type="triangle" w="lg" len="med"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20879" name="Group 47"/>
          <p:cNvGrpSpPr>
            <a:grpSpLocks/>
          </p:cNvGrpSpPr>
          <p:nvPr/>
        </p:nvGrpSpPr>
        <p:grpSpPr bwMode="auto">
          <a:xfrm>
            <a:off x="3806825" y="5768975"/>
            <a:ext cx="1395413" cy="1089025"/>
            <a:chOff x="612" y="3634"/>
            <a:chExt cx="879" cy="686"/>
          </a:xfrm>
        </p:grpSpPr>
        <p:sp>
          <p:nvSpPr>
            <p:cNvPr id="17456" name="Text Box 48"/>
            <p:cNvSpPr txBox="1">
              <a:spLocks noChangeArrowheads="1"/>
            </p:cNvSpPr>
            <p:nvPr/>
          </p:nvSpPr>
          <p:spPr bwMode="auto">
            <a:xfrm>
              <a:off x="612" y="3802"/>
              <a:ext cx="879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bg1"/>
                  </a:solidFill>
                  <a:latin typeface="Comic Sans MS" pitchFamily="66" charset="0"/>
                </a:defRPr>
              </a:lvl1pPr>
              <a:lvl2pPr>
                <a:defRPr sz="2800">
                  <a:solidFill>
                    <a:schemeClr val="bg1"/>
                  </a:solidFill>
                  <a:latin typeface="Comic Sans MS" pitchFamily="66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4pPr>
              <a:lvl5pPr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5pPr>
              <a:lvl6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6pPr>
              <a:lvl7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7pPr>
              <a:lvl8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8pPr>
              <a:lvl9pPr eaLnBrk="0" hangingPunct="0">
                <a:defRPr sz="20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2400"/>
                <a:t>1 half life</a:t>
              </a:r>
            </a:p>
          </p:txBody>
        </p:sp>
        <p:sp>
          <p:nvSpPr>
            <p:cNvPr id="17457" name="Line 49"/>
            <p:cNvSpPr>
              <a:spLocks noChangeShapeType="1"/>
            </p:cNvSpPr>
            <p:nvPr/>
          </p:nvSpPr>
          <p:spPr bwMode="auto">
            <a:xfrm>
              <a:off x="612" y="3634"/>
              <a:ext cx="879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 type="triangle" w="lg" len="med"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0882" name="Line 50"/>
          <p:cNvSpPr>
            <a:spLocks noChangeShapeType="1"/>
          </p:cNvSpPr>
          <p:nvPr/>
        </p:nvSpPr>
        <p:spPr bwMode="auto">
          <a:xfrm>
            <a:off x="990600" y="4778375"/>
            <a:ext cx="281622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0883" name="Line 51"/>
          <p:cNvSpPr>
            <a:spLocks noChangeShapeType="1"/>
          </p:cNvSpPr>
          <p:nvPr/>
        </p:nvSpPr>
        <p:spPr bwMode="auto">
          <a:xfrm>
            <a:off x="3806825" y="4778375"/>
            <a:ext cx="0" cy="117475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0884" name="Line 52"/>
          <p:cNvSpPr>
            <a:spLocks noChangeShapeType="1"/>
          </p:cNvSpPr>
          <p:nvPr/>
        </p:nvSpPr>
        <p:spPr bwMode="auto">
          <a:xfrm>
            <a:off x="990600" y="5408613"/>
            <a:ext cx="4256088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0885" name="Line 53"/>
          <p:cNvSpPr>
            <a:spLocks noChangeShapeType="1"/>
          </p:cNvSpPr>
          <p:nvPr/>
        </p:nvSpPr>
        <p:spPr bwMode="auto">
          <a:xfrm>
            <a:off x="5202238" y="5364163"/>
            <a:ext cx="0" cy="588962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3366654" y="1411288"/>
            <a:ext cx="5167745" cy="1938992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Notice that, although radioactive decay is random and cannot be predicted, you can get a good idea of how many have decayed by plotting a graph like this.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97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0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0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0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0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7" grpId="0" animBg="1"/>
      <p:bldP spid="120871" grpId="0" animBg="1"/>
      <p:bldP spid="120872" grpId="0" animBg="1"/>
      <p:bldP spid="120882" grpId="0" animBg="1"/>
      <p:bldP spid="120883" grpId="0" animBg="1"/>
      <p:bldP spid="120884" grpId="0" animBg="1"/>
      <p:bldP spid="120885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Half Life questions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51C88-3429-496A-BD5D-96BCA283914E}" type="datetime1">
              <a:rPr lang="en-GB" smtClean="0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0" y="1122218"/>
            <a:ext cx="74814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en-GB" dirty="0" smtClean="0">
                <a:solidFill>
                  <a:srgbClr val="FF99FF"/>
                </a:solidFill>
              </a:rPr>
              <a:t>What sample (in %) of a radioactive isotope will have decayed after two half lives?</a:t>
            </a:r>
          </a:p>
          <a:p>
            <a:pPr marL="457200" indent="-457200">
              <a:buAutoNum type="arabicParenR"/>
            </a:pPr>
            <a:endParaRPr lang="en-GB" dirty="0" smtClean="0"/>
          </a:p>
          <a:p>
            <a:pPr marL="457200" indent="-457200">
              <a:buAutoNum type="arabicParenR"/>
            </a:pPr>
            <a:r>
              <a:rPr lang="en-GB" dirty="0" smtClean="0"/>
              <a:t>What % of a radioactive sample will be </a:t>
            </a:r>
            <a:r>
              <a:rPr lang="en-GB" dirty="0" err="1" smtClean="0"/>
              <a:t>undecayed</a:t>
            </a:r>
            <a:r>
              <a:rPr lang="en-GB" dirty="0" smtClean="0"/>
              <a:t> after 3 half lives?</a:t>
            </a:r>
          </a:p>
          <a:p>
            <a:pPr marL="457200" indent="-457200">
              <a:buAutoNum type="arabicParenR"/>
            </a:pPr>
            <a:endParaRPr lang="en-GB" dirty="0" smtClean="0"/>
          </a:p>
          <a:p>
            <a:pPr marL="457200" indent="-457200">
              <a:buAutoNum type="arabicParenR"/>
            </a:pPr>
            <a:r>
              <a:rPr lang="en-GB" dirty="0" smtClean="0">
                <a:solidFill>
                  <a:srgbClr val="FF99FF"/>
                </a:solidFill>
              </a:rPr>
              <a:t>If 7/8 of a sample has decayed after 6 days, what was the half life of the sample?</a:t>
            </a:r>
          </a:p>
          <a:p>
            <a:pPr marL="457200" indent="-457200">
              <a:buAutoNum type="arabicParenR"/>
            </a:pPr>
            <a:endParaRPr lang="en-GB" dirty="0" smtClean="0"/>
          </a:p>
          <a:p>
            <a:pPr marL="457200" indent="-457200">
              <a:buAutoNum type="arabicParenR"/>
            </a:pPr>
            <a:r>
              <a:rPr lang="en-GB" dirty="0" smtClean="0"/>
              <a:t>Uranium has a half life of 4,000,000,000 years. If a sample of rock (originally all uranium) now only contains 1/8</a:t>
            </a:r>
            <a:r>
              <a:rPr lang="en-GB" baseline="30000" dirty="0" smtClean="0"/>
              <a:t>th</a:t>
            </a:r>
            <a:r>
              <a:rPr lang="en-GB" dirty="0" smtClean="0"/>
              <a:t> uranium, how old is it?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647709" y="1122218"/>
            <a:ext cx="1496291" cy="461665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75%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647709" y="2216727"/>
            <a:ext cx="1496291" cy="461665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12.5%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647709" y="3384375"/>
            <a:ext cx="1496291" cy="461665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2 days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647709" y="4520447"/>
            <a:ext cx="1496291" cy="830997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12bn years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78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Contamination and Irradiation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4E84BE-FD60-46AB-B5A3-E7C1ACF2BC97}" type="datetime1">
              <a:rPr lang="en-GB" smtClean="0"/>
              <a:pPr>
                <a:defRPr/>
              </a:pPr>
              <a:t>01/05/2020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0" y="922484"/>
            <a:ext cx="44766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CCCC"/>
                </a:solidFill>
              </a:rPr>
              <a:t>“Contamination” means when something has been contaminated with a radioactive isotope. For example, when the Chernobyl power station exploded in 1986 and contaminated the land:</a:t>
            </a:r>
            <a:endParaRPr lang="en-GB" dirty="0">
              <a:solidFill>
                <a:srgbClr val="FFCCCC"/>
              </a:solidFill>
            </a:endParaRPr>
          </a:p>
        </p:txBody>
      </p:sp>
      <p:pic>
        <p:nvPicPr>
          <p:cNvPr id="6" name="Picture 7" descr="Chernobyl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686" y="955963"/>
            <a:ext cx="4667314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4239491"/>
            <a:ext cx="4585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CFF99"/>
                </a:solidFill>
              </a:rPr>
              <a:t>“Irradiation” is when cells or atoms are damaged by radioactivity, causing cancer or cell mutation:</a:t>
            </a:r>
            <a:endParaRPr lang="en-GB" dirty="0">
              <a:solidFill>
                <a:srgbClr val="CCFF99"/>
              </a:solidFill>
            </a:endParaRPr>
          </a:p>
        </p:txBody>
      </p:sp>
      <p:pic>
        <p:nvPicPr>
          <p:cNvPr id="95234" name="Picture 2" descr="infant health effec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468" y="4046828"/>
            <a:ext cx="40957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5882831"/>
            <a:ext cx="4585855" cy="830997"/>
          </a:xfrm>
          <a:prstGeom prst="rect">
            <a:avLst/>
          </a:prstGeom>
          <a:solidFill>
            <a:srgbClr val="99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Which one would you be more worried about and why?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55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98EB7D52-8257-4F61-B9C2-2A45796EBE57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0291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345F6C2F-7A80-4D1D-B9EA-463FFA2848FE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The structure of the atom</a:t>
            </a:r>
          </a:p>
        </p:txBody>
      </p:sp>
      <p:grpSp>
        <p:nvGrpSpPr>
          <p:cNvPr id="140293" name="Group 3"/>
          <p:cNvGrpSpPr>
            <a:grpSpLocks/>
          </p:cNvGrpSpPr>
          <p:nvPr/>
        </p:nvGrpSpPr>
        <p:grpSpPr bwMode="auto">
          <a:xfrm>
            <a:off x="3886200" y="2781300"/>
            <a:ext cx="990600" cy="1066800"/>
            <a:chOff x="1536" y="1344"/>
            <a:chExt cx="624" cy="672"/>
          </a:xfrm>
        </p:grpSpPr>
        <p:sp>
          <p:nvSpPr>
            <p:cNvPr id="96260" name="Oval 4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0309" name="Oval 5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10" name="Oval 6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96263" name="Oval 7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40294" name="Oval 8"/>
          <p:cNvSpPr>
            <a:spLocks noChangeArrowheads="1"/>
          </p:cNvSpPr>
          <p:nvPr/>
        </p:nvSpPr>
        <p:spPr bwMode="auto">
          <a:xfrm>
            <a:off x="838200" y="2019300"/>
            <a:ext cx="7162800" cy="25908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96265" name="Oval 9"/>
          <p:cNvSpPr>
            <a:spLocks noChangeArrowheads="1"/>
          </p:cNvSpPr>
          <p:nvPr/>
        </p:nvSpPr>
        <p:spPr bwMode="auto">
          <a:xfrm>
            <a:off x="4211638" y="4525963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96266" name="Oval 10"/>
          <p:cNvSpPr>
            <a:spLocks noChangeArrowheads="1"/>
          </p:cNvSpPr>
          <p:nvPr/>
        </p:nvSpPr>
        <p:spPr bwMode="auto">
          <a:xfrm>
            <a:off x="4284663" y="1862138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96267" name="Group 11"/>
          <p:cNvGrpSpPr>
            <a:grpSpLocks/>
          </p:cNvGrpSpPr>
          <p:nvPr/>
        </p:nvGrpSpPr>
        <p:grpSpPr bwMode="auto">
          <a:xfrm>
            <a:off x="1116013" y="692150"/>
            <a:ext cx="3124200" cy="1260475"/>
            <a:chOff x="1824" y="838"/>
            <a:chExt cx="1968" cy="794"/>
          </a:xfrm>
        </p:grpSpPr>
        <p:sp>
          <p:nvSpPr>
            <p:cNvPr id="140306" name="AutoShape 12"/>
            <p:cNvSpPr>
              <a:spLocks noChangeArrowheads="1"/>
            </p:cNvSpPr>
            <p:nvPr/>
          </p:nvSpPr>
          <p:spPr bwMode="auto">
            <a:xfrm rot="-9900000">
              <a:off x="3168" y="1296"/>
              <a:ext cx="624" cy="336"/>
            </a:xfrm>
            <a:prstGeom prst="leftArrow">
              <a:avLst>
                <a:gd name="adj1" fmla="val 50000"/>
                <a:gd name="adj2" fmla="val 46429"/>
              </a:avLst>
            </a:pr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07" name="Text Box 13"/>
            <p:cNvSpPr txBox="1">
              <a:spLocks noChangeArrowheads="1"/>
            </p:cNvSpPr>
            <p:nvPr/>
          </p:nvSpPr>
          <p:spPr bwMode="auto">
            <a:xfrm>
              <a:off x="1824" y="838"/>
              <a:ext cx="1440" cy="748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chemeClr val="tx1"/>
                  </a:solidFill>
                </a:rPr>
                <a:t>ELECTRON – negative, mass nearly nothing</a:t>
              </a:r>
            </a:p>
          </p:txBody>
        </p:sp>
      </p:grpSp>
      <p:grpSp>
        <p:nvGrpSpPr>
          <p:cNvPr id="96270" name="Group 14"/>
          <p:cNvGrpSpPr>
            <a:grpSpLocks/>
          </p:cNvGrpSpPr>
          <p:nvPr/>
        </p:nvGrpSpPr>
        <p:grpSpPr bwMode="auto">
          <a:xfrm>
            <a:off x="4859338" y="3302000"/>
            <a:ext cx="3440112" cy="1855788"/>
            <a:chOff x="3065" y="2545"/>
            <a:chExt cx="2167" cy="1169"/>
          </a:xfrm>
        </p:grpSpPr>
        <p:sp>
          <p:nvSpPr>
            <p:cNvPr id="140304" name="AutoShape 15"/>
            <p:cNvSpPr>
              <a:spLocks noChangeArrowheads="1"/>
            </p:cNvSpPr>
            <p:nvPr/>
          </p:nvSpPr>
          <p:spPr bwMode="auto">
            <a:xfrm rot="900000">
              <a:off x="3065" y="2545"/>
              <a:ext cx="1008" cy="336"/>
            </a:xfrm>
            <a:prstGeom prst="leftArrow">
              <a:avLst>
                <a:gd name="adj1" fmla="val 50000"/>
                <a:gd name="adj2" fmla="val 75000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05" name="Text Box 16"/>
            <p:cNvSpPr txBox="1">
              <a:spLocks noChangeArrowheads="1"/>
            </p:cNvSpPr>
            <p:nvPr/>
          </p:nvSpPr>
          <p:spPr bwMode="auto">
            <a:xfrm>
              <a:off x="3792" y="2736"/>
              <a:ext cx="1440" cy="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chemeClr val="tx1"/>
                  </a:solidFill>
                </a:rPr>
                <a:t>PROTON – positive, same mass as neutron (“1”)</a:t>
              </a:r>
            </a:p>
          </p:txBody>
        </p:sp>
      </p:grpSp>
      <p:grpSp>
        <p:nvGrpSpPr>
          <p:cNvPr id="96273" name="Group 17"/>
          <p:cNvGrpSpPr>
            <a:grpSpLocks/>
          </p:cNvGrpSpPr>
          <p:nvPr/>
        </p:nvGrpSpPr>
        <p:grpSpPr bwMode="auto">
          <a:xfrm>
            <a:off x="684213" y="4076700"/>
            <a:ext cx="3429000" cy="2009775"/>
            <a:chOff x="384" y="2832"/>
            <a:chExt cx="2160" cy="1266"/>
          </a:xfrm>
        </p:grpSpPr>
        <p:sp>
          <p:nvSpPr>
            <p:cNvPr id="140302" name="Text Box 18"/>
            <p:cNvSpPr txBox="1">
              <a:spLocks noChangeArrowheads="1"/>
            </p:cNvSpPr>
            <p:nvPr/>
          </p:nvSpPr>
          <p:spPr bwMode="auto">
            <a:xfrm>
              <a:off x="384" y="3120"/>
              <a:ext cx="1440" cy="97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chemeClr val="tx1"/>
                  </a:solidFill>
                </a:rPr>
                <a:t>NEUTRON – neutral, same mass as proton (“1”)</a:t>
              </a:r>
            </a:p>
          </p:txBody>
        </p:sp>
        <p:sp>
          <p:nvSpPr>
            <p:cNvPr id="140303" name="AutoShape 19"/>
            <p:cNvSpPr>
              <a:spLocks noChangeArrowheads="1"/>
            </p:cNvSpPr>
            <p:nvPr/>
          </p:nvSpPr>
          <p:spPr bwMode="auto">
            <a:xfrm rot="8274315">
              <a:off x="1536" y="2832"/>
              <a:ext cx="1008" cy="336"/>
            </a:xfrm>
            <a:prstGeom prst="leftArrow">
              <a:avLst>
                <a:gd name="adj1" fmla="val 50000"/>
                <a:gd name="adj2" fmla="val 75000"/>
              </a:avLst>
            </a:pr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altLang="en-US"/>
            </a:p>
          </p:txBody>
        </p:sp>
      </p:grpSp>
      <p:sp>
        <p:nvSpPr>
          <p:cNvPr id="103446" name="Text Box 22"/>
          <p:cNvSpPr txBox="1">
            <a:spLocks noChangeArrowheads="1"/>
          </p:cNvSpPr>
          <p:nvPr/>
        </p:nvSpPr>
        <p:spPr bwMode="auto">
          <a:xfrm>
            <a:off x="4319588" y="981075"/>
            <a:ext cx="4824412" cy="822325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/>
              <a:t>The nucleus is around 10,000 times smaller then the atom!</a:t>
            </a:r>
          </a:p>
        </p:txBody>
      </p:sp>
      <p:sp>
        <p:nvSpPr>
          <p:cNvPr id="103447" name="Text Box 23"/>
          <p:cNvSpPr txBox="1">
            <a:spLocks noChangeArrowheads="1"/>
          </p:cNvSpPr>
          <p:nvPr/>
        </p:nvSpPr>
        <p:spPr bwMode="auto">
          <a:xfrm>
            <a:off x="3197462" y="5513244"/>
            <a:ext cx="5940425" cy="830997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 smtClean="0"/>
              <a:t>An average atom is around 10</a:t>
            </a:r>
            <a:r>
              <a:rPr lang="en-GB" altLang="en-US" baseline="30000" dirty="0" smtClean="0"/>
              <a:t>-10</a:t>
            </a:r>
            <a:r>
              <a:rPr lang="en-GB" altLang="en-US" dirty="0" smtClean="0"/>
              <a:t>m wide. The nucleus is around 10</a:t>
            </a:r>
            <a:r>
              <a:rPr lang="en-GB" altLang="en-US" baseline="30000" dirty="0" smtClean="0"/>
              <a:t>-15</a:t>
            </a:r>
            <a:r>
              <a:rPr lang="en-GB" altLang="en-US" dirty="0" smtClean="0"/>
              <a:t>m wide.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0930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4617E-6 C 0.21493 -4.84617E-6 0.38993 0.08467 0.38993 0.18876 C 0.38993 0.29263 0.21493 0.37775 1.66667E-6 0.37775 C -0.21493 0.37775 -0.38976 0.29263 -0.38976 0.18876 C -0.38976 0.08467 -0.21493 -4.84617E-6 1.66667E-6 -4.84617E-6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96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7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21906E-6 C -0.21476 -1.21906E-6 -0.38993 -0.08674 -0.38993 -0.19408 C -0.38993 -0.30095 -0.21476 -0.38816 1.66667E-6 -0.38816 C 0.2151 -0.38816 0.38976 -0.30095 0.38976 -0.19408 C 0.38976 -0.08674 0.2151 -1.21906E-6 1.66667E-6 -1.21906E-6 Z " pathEditMode="relative" rAng="10800000" ptsTypes="fffff">
                                      <p:cBhvr>
                                        <p:cTn id="23" dur="20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3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5" grpId="0" animBg="1"/>
      <p:bldP spid="96266" grpId="0" animBg="1"/>
      <p:bldP spid="103446" grpId="0" animBg="1"/>
      <p:bldP spid="1034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0415"/>
            <a:ext cx="9144000" cy="838200"/>
          </a:xfrm>
        </p:spPr>
        <p:txBody>
          <a:bodyPr/>
          <a:lstStyle/>
          <a:p>
            <a:r>
              <a:rPr lang="en-GB" dirty="0" smtClean="0"/>
              <a:t>4.3 Hazards and uses of radioactive emissions and of background radiation (Physics only)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E8EB4-150F-4EA3-91E3-2A99420135A4}" type="datetime1">
              <a:rPr lang="en-GB" smtClean="0"/>
              <a:pPr>
                <a:defRPr/>
              </a:pPr>
              <a:t>01/05/2020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D3208ADE-B136-4330-820B-C6DE26F6CDDC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50531" name="Date Placeholder 3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97E3D8B4-AD16-41EA-8FBC-3AE9594058A6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Background Radiation</a:t>
            </a:r>
            <a:endParaRPr lang="en-US" smtClean="0"/>
          </a:p>
        </p:txBody>
      </p:sp>
      <p:sp>
        <p:nvSpPr>
          <p:cNvPr id="150533" name="Rectangle 3"/>
          <p:cNvSpPr>
            <a:spLocks noChangeArrowheads="1"/>
          </p:cNvSpPr>
          <p:nvPr/>
        </p:nvSpPr>
        <p:spPr bwMode="auto">
          <a:xfrm>
            <a:off x="1042988" y="2159738"/>
            <a:ext cx="4440237" cy="44545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/>
            <a:endParaRPr lang="en-US" altLang="en-US"/>
          </a:p>
        </p:txBody>
      </p:sp>
      <p:sp>
        <p:nvSpPr>
          <p:cNvPr id="100356" name="Freeform 4"/>
          <p:cNvSpPr>
            <a:spLocks/>
          </p:cNvSpPr>
          <p:nvPr/>
        </p:nvSpPr>
        <p:spPr bwMode="auto">
          <a:xfrm>
            <a:off x="3263900" y="2159738"/>
            <a:ext cx="2219325" cy="4441825"/>
          </a:xfrm>
          <a:custGeom>
            <a:avLst/>
            <a:gdLst>
              <a:gd name="T0" fmla="*/ 0 w 174"/>
              <a:gd name="T1" fmla="*/ 2147483647 h 348"/>
              <a:gd name="T2" fmla="*/ 2147483647 w 174"/>
              <a:gd name="T3" fmla="*/ 2147483647 h 348"/>
              <a:gd name="T4" fmla="*/ 0 w 174"/>
              <a:gd name="T5" fmla="*/ 0 h 348"/>
              <a:gd name="T6" fmla="*/ 0 w 174"/>
              <a:gd name="T7" fmla="*/ 2147483647 h 348"/>
              <a:gd name="T8" fmla="*/ 0 w 174"/>
              <a:gd name="T9" fmla="*/ 2147483647 h 3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4" h="348">
                <a:moveTo>
                  <a:pt x="0" y="347"/>
                </a:moveTo>
                <a:cubicBezTo>
                  <a:pt x="96" y="348"/>
                  <a:pt x="174" y="270"/>
                  <a:pt x="174" y="174"/>
                </a:cubicBezTo>
                <a:cubicBezTo>
                  <a:pt x="174" y="77"/>
                  <a:pt x="96" y="0"/>
                  <a:pt x="0" y="0"/>
                </a:cubicBezTo>
                <a:lnTo>
                  <a:pt x="0" y="174"/>
                </a:lnTo>
                <a:lnTo>
                  <a:pt x="0" y="347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0357" name="Freeform 5"/>
          <p:cNvSpPr>
            <a:spLocks/>
          </p:cNvSpPr>
          <p:nvPr/>
        </p:nvSpPr>
        <p:spPr bwMode="auto">
          <a:xfrm>
            <a:off x="1746250" y="4380650"/>
            <a:ext cx="1517650" cy="2208213"/>
          </a:xfrm>
          <a:custGeom>
            <a:avLst/>
            <a:gdLst>
              <a:gd name="T0" fmla="*/ 0 w 119"/>
              <a:gd name="T1" fmla="*/ 2147483647 h 173"/>
              <a:gd name="T2" fmla="*/ 2147483647 w 119"/>
              <a:gd name="T3" fmla="*/ 2147483647 h 173"/>
              <a:gd name="T4" fmla="*/ 2147483647 w 119"/>
              <a:gd name="T5" fmla="*/ 0 h 173"/>
              <a:gd name="T6" fmla="*/ 0 w 119"/>
              <a:gd name="T7" fmla="*/ 2147483647 h 17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9" h="173">
                <a:moveTo>
                  <a:pt x="0" y="126"/>
                </a:moveTo>
                <a:cubicBezTo>
                  <a:pt x="32" y="157"/>
                  <a:pt x="74" y="173"/>
                  <a:pt x="119" y="173"/>
                </a:cubicBezTo>
                <a:lnTo>
                  <a:pt x="119" y="0"/>
                </a:lnTo>
                <a:lnTo>
                  <a:pt x="0" y="126"/>
                </a:lnTo>
                <a:close/>
              </a:path>
            </a:pathLst>
          </a:custGeom>
          <a:solidFill>
            <a:srgbClr val="339966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0358" name="Freeform 6"/>
          <p:cNvSpPr>
            <a:spLocks/>
          </p:cNvSpPr>
          <p:nvPr/>
        </p:nvSpPr>
        <p:spPr bwMode="auto">
          <a:xfrm>
            <a:off x="1042988" y="4380650"/>
            <a:ext cx="2220912" cy="1608138"/>
          </a:xfrm>
          <a:custGeom>
            <a:avLst/>
            <a:gdLst>
              <a:gd name="T0" fmla="*/ 0 w 174"/>
              <a:gd name="T1" fmla="*/ 2147483647 h 126"/>
              <a:gd name="T2" fmla="*/ 2147483647 w 174"/>
              <a:gd name="T3" fmla="*/ 2147483647 h 126"/>
              <a:gd name="T4" fmla="*/ 2147483647 w 174"/>
              <a:gd name="T5" fmla="*/ 0 h 126"/>
              <a:gd name="T6" fmla="*/ 0 w 174"/>
              <a:gd name="T7" fmla="*/ 2147483647 h 1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4" h="126">
                <a:moveTo>
                  <a:pt x="0" y="11"/>
                </a:moveTo>
                <a:cubicBezTo>
                  <a:pt x="3" y="55"/>
                  <a:pt x="22" y="96"/>
                  <a:pt x="55" y="126"/>
                </a:cubicBezTo>
                <a:lnTo>
                  <a:pt x="174" y="0"/>
                </a:lnTo>
                <a:lnTo>
                  <a:pt x="0" y="11"/>
                </a:lnTo>
                <a:close/>
              </a:path>
            </a:pathLst>
          </a:custGeom>
          <a:solidFill>
            <a:srgbClr val="FF66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0359" name="Freeform 7"/>
          <p:cNvSpPr>
            <a:spLocks/>
          </p:cNvSpPr>
          <p:nvPr/>
        </p:nvSpPr>
        <p:spPr bwMode="auto">
          <a:xfrm>
            <a:off x="1030288" y="2863000"/>
            <a:ext cx="2233612" cy="1657350"/>
          </a:xfrm>
          <a:custGeom>
            <a:avLst/>
            <a:gdLst>
              <a:gd name="T0" fmla="*/ 2147483647 w 175"/>
              <a:gd name="T1" fmla="*/ 0 h 130"/>
              <a:gd name="T2" fmla="*/ 2147483647 w 175"/>
              <a:gd name="T3" fmla="*/ 2147483647 h 130"/>
              <a:gd name="T4" fmla="*/ 2147483647 w 175"/>
              <a:gd name="T5" fmla="*/ 2147483647 h 130"/>
              <a:gd name="T6" fmla="*/ 2147483647 w 175"/>
              <a:gd name="T7" fmla="*/ 2147483647 h 130"/>
              <a:gd name="T8" fmla="*/ 2147483647 w 175"/>
              <a:gd name="T9" fmla="*/ 0 h 1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5" h="130">
                <a:moveTo>
                  <a:pt x="48" y="0"/>
                </a:moveTo>
                <a:cubicBezTo>
                  <a:pt x="17" y="32"/>
                  <a:pt x="1" y="74"/>
                  <a:pt x="1" y="118"/>
                </a:cubicBezTo>
                <a:cubicBezTo>
                  <a:pt x="0" y="122"/>
                  <a:pt x="1" y="126"/>
                  <a:pt x="1" y="130"/>
                </a:cubicBezTo>
                <a:lnTo>
                  <a:pt x="175" y="119"/>
                </a:lnTo>
                <a:lnTo>
                  <a:pt x="48" y="0"/>
                </a:lnTo>
                <a:close/>
              </a:path>
            </a:pathLst>
          </a:custGeom>
          <a:solidFill>
            <a:srgbClr val="0000FF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0360" name="Freeform 8"/>
          <p:cNvSpPr>
            <a:spLocks/>
          </p:cNvSpPr>
          <p:nvPr/>
        </p:nvSpPr>
        <p:spPr bwMode="auto">
          <a:xfrm>
            <a:off x="1643063" y="2159738"/>
            <a:ext cx="1620837" cy="2220912"/>
          </a:xfrm>
          <a:custGeom>
            <a:avLst/>
            <a:gdLst>
              <a:gd name="T0" fmla="*/ 2147483647 w 127"/>
              <a:gd name="T1" fmla="*/ 0 h 174"/>
              <a:gd name="T2" fmla="*/ 0 w 127"/>
              <a:gd name="T3" fmla="*/ 2147483647 h 174"/>
              <a:gd name="T4" fmla="*/ 2147483647 w 127"/>
              <a:gd name="T5" fmla="*/ 2147483647 h 174"/>
              <a:gd name="T6" fmla="*/ 2147483647 w 127"/>
              <a:gd name="T7" fmla="*/ 0 h 17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" h="174">
                <a:moveTo>
                  <a:pt x="115" y="0"/>
                </a:moveTo>
                <a:cubicBezTo>
                  <a:pt x="71" y="3"/>
                  <a:pt x="30" y="22"/>
                  <a:pt x="0" y="55"/>
                </a:cubicBezTo>
                <a:lnTo>
                  <a:pt x="127" y="174"/>
                </a:lnTo>
                <a:lnTo>
                  <a:pt x="115" y="0"/>
                </a:lnTo>
                <a:close/>
              </a:path>
            </a:pathLst>
          </a:custGeom>
          <a:solidFill>
            <a:srgbClr val="80008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00361" name="Freeform 9"/>
          <p:cNvSpPr>
            <a:spLocks/>
          </p:cNvSpPr>
          <p:nvPr/>
        </p:nvSpPr>
        <p:spPr bwMode="auto">
          <a:xfrm>
            <a:off x="3111500" y="2159738"/>
            <a:ext cx="152400" cy="2220912"/>
          </a:xfrm>
          <a:custGeom>
            <a:avLst/>
            <a:gdLst>
              <a:gd name="T0" fmla="*/ 2147483647 w 12"/>
              <a:gd name="T1" fmla="*/ 0 h 174"/>
              <a:gd name="T2" fmla="*/ 0 w 12"/>
              <a:gd name="T3" fmla="*/ 0 h 174"/>
              <a:gd name="T4" fmla="*/ 2147483647 w 12"/>
              <a:gd name="T5" fmla="*/ 2147483647 h 174"/>
              <a:gd name="T6" fmla="*/ 2147483647 w 12"/>
              <a:gd name="T7" fmla="*/ 0 h 17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174">
                <a:moveTo>
                  <a:pt x="11" y="0"/>
                </a:moveTo>
                <a:cubicBezTo>
                  <a:pt x="8" y="0"/>
                  <a:pt x="4" y="0"/>
                  <a:pt x="0" y="0"/>
                </a:cubicBezTo>
                <a:lnTo>
                  <a:pt x="12" y="174"/>
                </a:lnTo>
                <a:lnTo>
                  <a:pt x="11" y="0"/>
                </a:lnTo>
                <a:close/>
              </a:path>
            </a:pathLst>
          </a:custGeom>
          <a:solidFill>
            <a:srgbClr val="00FF00"/>
          </a:solid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grpSp>
        <p:nvGrpSpPr>
          <p:cNvPr id="100362" name="Group 10"/>
          <p:cNvGrpSpPr>
            <a:grpSpLocks/>
          </p:cNvGrpSpPr>
          <p:nvPr/>
        </p:nvGrpSpPr>
        <p:grpSpPr bwMode="auto">
          <a:xfrm>
            <a:off x="5871432" y="2191365"/>
            <a:ext cx="1736725" cy="369888"/>
            <a:chOff x="3800" y="1294"/>
            <a:chExt cx="1094" cy="233"/>
          </a:xfrm>
        </p:grpSpPr>
        <p:sp>
          <p:nvSpPr>
            <p:cNvPr id="150560" name="Rectangle 11"/>
            <p:cNvSpPr>
              <a:spLocks noChangeArrowheads="1"/>
            </p:cNvSpPr>
            <p:nvPr/>
          </p:nvSpPr>
          <p:spPr bwMode="auto">
            <a:xfrm>
              <a:off x="3800" y="1367"/>
              <a:ext cx="137" cy="13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561" name="Rectangle 12"/>
            <p:cNvSpPr>
              <a:spLocks noChangeArrowheads="1"/>
            </p:cNvSpPr>
            <p:nvPr/>
          </p:nvSpPr>
          <p:spPr bwMode="auto">
            <a:xfrm>
              <a:off x="4001" y="1294"/>
              <a:ext cx="89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en-US">
                  <a:solidFill>
                    <a:srgbClr val="FFFFFF"/>
                  </a:solidFill>
                </a:rPr>
                <a:t>Radon gas</a:t>
              </a:r>
              <a:endParaRPr lang="en-US" altLang="en-US"/>
            </a:p>
          </p:txBody>
        </p:sp>
      </p:grpSp>
      <p:grpSp>
        <p:nvGrpSpPr>
          <p:cNvPr id="100365" name="Group 13"/>
          <p:cNvGrpSpPr>
            <a:grpSpLocks/>
          </p:cNvGrpSpPr>
          <p:nvPr/>
        </p:nvGrpSpPr>
        <p:grpSpPr bwMode="auto">
          <a:xfrm>
            <a:off x="5871434" y="2740641"/>
            <a:ext cx="1011238" cy="369888"/>
            <a:chOff x="3800" y="1640"/>
            <a:chExt cx="637" cy="233"/>
          </a:xfrm>
        </p:grpSpPr>
        <p:sp>
          <p:nvSpPr>
            <p:cNvPr id="150558" name="Rectangle 14"/>
            <p:cNvSpPr>
              <a:spLocks noChangeArrowheads="1"/>
            </p:cNvSpPr>
            <p:nvPr/>
          </p:nvSpPr>
          <p:spPr bwMode="auto">
            <a:xfrm>
              <a:off x="3800" y="1712"/>
              <a:ext cx="137" cy="137"/>
            </a:xfrm>
            <a:prstGeom prst="rect">
              <a:avLst/>
            </a:prstGeom>
            <a:solidFill>
              <a:srgbClr val="339966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559" name="Rectangle 15"/>
            <p:cNvSpPr>
              <a:spLocks noChangeArrowheads="1"/>
            </p:cNvSpPr>
            <p:nvPr/>
          </p:nvSpPr>
          <p:spPr bwMode="auto">
            <a:xfrm>
              <a:off x="4001" y="1640"/>
              <a:ext cx="4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en-US">
                  <a:solidFill>
                    <a:srgbClr val="FFFFFF"/>
                  </a:solidFill>
                </a:rPr>
                <a:t>Food</a:t>
              </a:r>
              <a:endParaRPr lang="en-US" altLang="en-US"/>
            </a:p>
          </p:txBody>
        </p:sp>
      </p:grpSp>
      <p:grpSp>
        <p:nvGrpSpPr>
          <p:cNvPr id="100368" name="Group 16"/>
          <p:cNvGrpSpPr>
            <a:grpSpLocks/>
          </p:cNvGrpSpPr>
          <p:nvPr/>
        </p:nvGrpSpPr>
        <p:grpSpPr bwMode="auto">
          <a:xfrm>
            <a:off x="5871434" y="3289916"/>
            <a:ext cx="2005013" cy="369888"/>
            <a:chOff x="3800" y="1986"/>
            <a:chExt cx="1263" cy="233"/>
          </a:xfrm>
        </p:grpSpPr>
        <p:sp>
          <p:nvSpPr>
            <p:cNvPr id="150556" name="Rectangle 17"/>
            <p:cNvSpPr>
              <a:spLocks noChangeArrowheads="1"/>
            </p:cNvSpPr>
            <p:nvPr/>
          </p:nvSpPr>
          <p:spPr bwMode="auto">
            <a:xfrm>
              <a:off x="3800" y="2058"/>
              <a:ext cx="137" cy="137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557" name="Rectangle 18"/>
            <p:cNvSpPr>
              <a:spLocks noChangeArrowheads="1"/>
            </p:cNvSpPr>
            <p:nvPr/>
          </p:nvSpPr>
          <p:spPr bwMode="auto">
            <a:xfrm>
              <a:off x="4001" y="1986"/>
              <a:ext cx="106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en-US">
                  <a:solidFill>
                    <a:srgbClr val="FFFFFF"/>
                  </a:solidFill>
                </a:rPr>
                <a:t>Cosmic rays</a:t>
              </a:r>
              <a:endParaRPr lang="en-US" altLang="en-US"/>
            </a:p>
          </p:txBody>
        </p:sp>
      </p:grpSp>
      <p:grpSp>
        <p:nvGrpSpPr>
          <p:cNvPr id="100371" name="Group 19"/>
          <p:cNvGrpSpPr>
            <a:grpSpLocks/>
          </p:cNvGrpSpPr>
          <p:nvPr/>
        </p:nvGrpSpPr>
        <p:grpSpPr bwMode="auto">
          <a:xfrm>
            <a:off x="5871444" y="3837602"/>
            <a:ext cx="3271841" cy="738188"/>
            <a:chOff x="3800" y="2331"/>
            <a:chExt cx="2061" cy="465"/>
          </a:xfrm>
        </p:grpSpPr>
        <p:sp>
          <p:nvSpPr>
            <p:cNvPr id="150554" name="Rectangle 20"/>
            <p:cNvSpPr>
              <a:spLocks noChangeArrowheads="1"/>
            </p:cNvSpPr>
            <p:nvPr/>
          </p:nvSpPr>
          <p:spPr bwMode="auto">
            <a:xfrm>
              <a:off x="3800" y="2404"/>
              <a:ext cx="137" cy="13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555" name="Rectangle 21"/>
            <p:cNvSpPr>
              <a:spLocks noChangeArrowheads="1"/>
            </p:cNvSpPr>
            <p:nvPr/>
          </p:nvSpPr>
          <p:spPr bwMode="auto">
            <a:xfrm>
              <a:off x="4001" y="2331"/>
              <a:ext cx="1860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eaLnBrk="1" hangingPunct="1"/>
              <a:r>
                <a:rPr lang="en-US" altLang="en-US" dirty="0" smtClean="0">
                  <a:solidFill>
                    <a:srgbClr val="FFFFFF"/>
                  </a:solidFill>
                </a:rPr>
                <a:t>Gamma rays from rocks and buildings</a:t>
              </a:r>
              <a:endParaRPr lang="en-US" altLang="en-US" dirty="0"/>
            </a:p>
          </p:txBody>
        </p:sp>
      </p:grpSp>
      <p:grpSp>
        <p:nvGrpSpPr>
          <p:cNvPr id="100374" name="Group 22"/>
          <p:cNvGrpSpPr>
            <a:grpSpLocks/>
          </p:cNvGrpSpPr>
          <p:nvPr/>
        </p:nvGrpSpPr>
        <p:grpSpPr bwMode="auto">
          <a:xfrm>
            <a:off x="5871434" y="4717874"/>
            <a:ext cx="1428750" cy="369888"/>
            <a:chOff x="3800" y="2677"/>
            <a:chExt cx="900" cy="233"/>
          </a:xfrm>
        </p:grpSpPr>
        <p:sp>
          <p:nvSpPr>
            <p:cNvPr id="150552" name="Rectangle 23"/>
            <p:cNvSpPr>
              <a:spLocks noChangeArrowheads="1"/>
            </p:cNvSpPr>
            <p:nvPr/>
          </p:nvSpPr>
          <p:spPr bwMode="auto">
            <a:xfrm>
              <a:off x="3800" y="2749"/>
              <a:ext cx="137" cy="137"/>
            </a:xfrm>
            <a:prstGeom prst="rect">
              <a:avLst/>
            </a:prstGeom>
            <a:solidFill>
              <a:srgbClr val="80008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553" name="Rectangle 24"/>
            <p:cNvSpPr>
              <a:spLocks noChangeArrowheads="1"/>
            </p:cNvSpPr>
            <p:nvPr/>
          </p:nvSpPr>
          <p:spPr bwMode="auto">
            <a:xfrm>
              <a:off x="4001" y="2677"/>
              <a:ext cx="69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en-US">
                  <a:solidFill>
                    <a:srgbClr val="FFFFFF"/>
                  </a:solidFill>
                </a:rPr>
                <a:t>Medical</a:t>
              </a:r>
              <a:endParaRPr lang="en-US" altLang="en-US"/>
            </a:p>
          </p:txBody>
        </p:sp>
      </p:grpSp>
      <p:grpSp>
        <p:nvGrpSpPr>
          <p:cNvPr id="100377" name="Group 25"/>
          <p:cNvGrpSpPr>
            <a:grpSpLocks/>
          </p:cNvGrpSpPr>
          <p:nvPr/>
        </p:nvGrpSpPr>
        <p:grpSpPr bwMode="auto">
          <a:xfrm>
            <a:off x="5871435" y="5265562"/>
            <a:ext cx="2386013" cy="369888"/>
            <a:chOff x="3800" y="3022"/>
            <a:chExt cx="1503" cy="233"/>
          </a:xfrm>
        </p:grpSpPr>
        <p:sp>
          <p:nvSpPr>
            <p:cNvPr id="150550" name="Rectangle 26"/>
            <p:cNvSpPr>
              <a:spLocks noChangeArrowheads="1"/>
            </p:cNvSpPr>
            <p:nvPr/>
          </p:nvSpPr>
          <p:spPr bwMode="auto">
            <a:xfrm>
              <a:off x="3800" y="3095"/>
              <a:ext cx="137" cy="136"/>
            </a:xfrm>
            <a:prstGeom prst="rect">
              <a:avLst/>
            </a:prstGeom>
            <a:solidFill>
              <a:srgbClr val="00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50551" name="Rectangle 27"/>
            <p:cNvSpPr>
              <a:spLocks noChangeArrowheads="1"/>
            </p:cNvSpPr>
            <p:nvPr/>
          </p:nvSpPr>
          <p:spPr bwMode="auto">
            <a:xfrm>
              <a:off x="4001" y="3022"/>
              <a:ext cx="130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en-US" altLang="en-US">
                  <a:solidFill>
                    <a:srgbClr val="FFFFFF"/>
                  </a:solidFill>
                </a:rPr>
                <a:t>Nuclear power</a:t>
              </a:r>
              <a:endParaRPr lang="en-US" altLang="en-US"/>
            </a:p>
          </p:txBody>
        </p:sp>
      </p:grpSp>
      <p:grpSp>
        <p:nvGrpSpPr>
          <p:cNvPr id="100380" name="Group 28"/>
          <p:cNvGrpSpPr>
            <a:grpSpLocks/>
          </p:cNvGrpSpPr>
          <p:nvPr/>
        </p:nvGrpSpPr>
        <p:grpSpPr bwMode="auto">
          <a:xfrm>
            <a:off x="368300" y="1845412"/>
            <a:ext cx="2819400" cy="1135063"/>
            <a:chOff x="195" y="558"/>
            <a:chExt cx="1776" cy="715"/>
          </a:xfrm>
        </p:grpSpPr>
        <p:sp>
          <p:nvSpPr>
            <p:cNvPr id="150547" name="Text Box 29"/>
            <p:cNvSpPr txBox="1">
              <a:spLocks noChangeArrowheads="1"/>
            </p:cNvSpPr>
            <p:nvPr/>
          </p:nvSpPr>
          <p:spPr bwMode="auto">
            <a:xfrm>
              <a:off x="195" y="558"/>
              <a:ext cx="1158" cy="54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13% are man-made</a:t>
              </a:r>
              <a:endParaRPr lang="en-US" altLang="en-US"/>
            </a:p>
          </p:txBody>
        </p:sp>
        <p:sp>
          <p:nvSpPr>
            <p:cNvPr id="150548" name="Line 30"/>
            <p:cNvSpPr>
              <a:spLocks noChangeShapeType="1"/>
            </p:cNvSpPr>
            <p:nvPr/>
          </p:nvSpPr>
          <p:spPr bwMode="auto">
            <a:xfrm>
              <a:off x="1140" y="1097"/>
              <a:ext cx="91" cy="1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150549" name="Line 31"/>
            <p:cNvSpPr>
              <a:spLocks noChangeShapeType="1"/>
            </p:cNvSpPr>
            <p:nvPr/>
          </p:nvSpPr>
          <p:spPr bwMode="auto">
            <a:xfrm>
              <a:off x="1352" y="637"/>
              <a:ext cx="619" cy="40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0" y="78958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CC99"/>
                </a:solidFill>
              </a:rPr>
              <a:t>Background radiation is radiation that is all around us and has been there ever since you were born. Some example sources:</a:t>
            </a:r>
            <a:endParaRPr lang="en-GB" dirty="0">
              <a:solidFill>
                <a:srgbClr val="FFCC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7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0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 animBg="1"/>
      <p:bldP spid="100357" grpId="0" animBg="1"/>
      <p:bldP spid="100358" grpId="0" animBg="1"/>
      <p:bldP spid="100359" grpId="0" animBg="1"/>
      <p:bldP spid="100360" grpId="0" animBg="1"/>
      <p:bldP spid="10036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2194-7C9C-4C5A-A896-52662FE700AF}" type="datetime1">
              <a:rPr lang="en-GB"/>
              <a:pPr/>
              <a:t>01/05/2020</a:t>
            </a:fld>
            <a:endParaRPr lang="en-GB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Exposure to Radiation</a:t>
            </a:r>
          </a:p>
        </p:txBody>
      </p:sp>
      <p:pic>
        <p:nvPicPr>
          <p:cNvPr id="96261" name="Picture 5" descr="Personal_gamma_radiation_dosimeter_EcotestCA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1300"/>
            <a:ext cx="5256213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64" name="Picture 8" descr="homer-simpson-3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2160588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265" name="AutoShape 9"/>
          <p:cNvSpPr>
            <a:spLocks noChangeArrowheads="1"/>
          </p:cNvSpPr>
          <p:nvPr/>
        </p:nvSpPr>
        <p:spPr bwMode="auto">
          <a:xfrm>
            <a:off x="2627313" y="836613"/>
            <a:ext cx="6516687" cy="1296987"/>
          </a:xfrm>
          <a:prstGeom prst="wedgeRoundRectCallout">
            <a:avLst>
              <a:gd name="adj1" fmla="val -66028"/>
              <a:gd name="adj2" fmla="val 10222"/>
              <a:gd name="adj3" fmla="val 16667"/>
            </a:avLst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People like me work with radiation a lot so we need to wear a “dosimeter” to record our exposure to radiation:</a:t>
            </a:r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5184560" y="2513136"/>
            <a:ext cx="3959440" cy="1938992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smtClean="0"/>
              <a:t>This is because ionising radiation can cause cell mutation, cancer or leukaemia so doses need to be recorded.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2636927" y="4378515"/>
            <a:ext cx="6507073" cy="1177676"/>
            <a:chOff x="2636927" y="4378515"/>
            <a:chExt cx="6507073" cy="1177676"/>
          </a:xfrm>
        </p:grpSpPr>
        <p:sp>
          <p:nvSpPr>
            <p:cNvPr id="2" name="TextBox 1"/>
            <p:cNvSpPr txBox="1"/>
            <p:nvPr/>
          </p:nvSpPr>
          <p:spPr>
            <a:xfrm>
              <a:off x="5184559" y="4725194"/>
              <a:ext cx="3959441" cy="830997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Radiation dose is measured in </a:t>
              </a:r>
              <a:r>
                <a:rPr lang="en-GB" dirty="0" err="1" smtClean="0"/>
                <a:t>sieverts</a:t>
              </a:r>
              <a:r>
                <a:rPr lang="en-GB" dirty="0" smtClean="0"/>
                <a:t> (</a:t>
              </a:r>
              <a:r>
                <a:rPr lang="en-GB" dirty="0" err="1" smtClean="0"/>
                <a:t>Sv</a:t>
              </a:r>
              <a:r>
                <a:rPr lang="en-GB" dirty="0" smtClean="0"/>
                <a:t>). </a:t>
              </a:r>
              <a:endParaRPr lang="en-GB" dirty="0"/>
            </a:p>
          </p:txBody>
        </p:sp>
        <p:sp>
          <p:nvSpPr>
            <p:cNvPr id="3" name="Right Arrow 2"/>
            <p:cNvSpPr/>
            <p:nvPr/>
          </p:nvSpPr>
          <p:spPr bwMode="auto">
            <a:xfrm rot="11700000">
              <a:off x="2636927" y="4378515"/>
              <a:ext cx="2628206" cy="284607"/>
            </a:xfrm>
            <a:prstGeom prst="rightArrow">
              <a:avLst/>
            </a:prstGeom>
            <a:solidFill>
              <a:srgbClr val="7030A0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Comic Sans MS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180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4"/>
          <p:cNvSpPr txBox="1">
            <a:spLocks noGrp="1" noChangeArrowheads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ACFE1BA6-BF5A-45F1-A0D8-9A12EDA288F4}" type="datetime1">
              <a:rPr lang="en-GB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sz="1600">
              <a:solidFill>
                <a:schemeClr val="bg2"/>
              </a:solidFill>
            </a:endParaRPr>
          </a:p>
        </p:txBody>
      </p:sp>
      <p:sp>
        <p:nvSpPr>
          <p:cNvPr id="1280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84213"/>
          </a:xfrm>
          <a:noFill/>
        </p:spPr>
        <p:txBody>
          <a:bodyPr/>
          <a:lstStyle/>
          <a:p>
            <a:r>
              <a:rPr lang="en-GB" sz="3200" dirty="0" smtClean="0">
                <a:effectLst/>
              </a:rPr>
              <a:t>Using Radioactivity in Medicine 1 - Tracers</a:t>
            </a:r>
          </a:p>
        </p:txBody>
      </p:sp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0" y="762000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dirty="0">
                <a:solidFill>
                  <a:srgbClr val="CCFF99"/>
                </a:solidFill>
              </a:rPr>
              <a:t>A tracer is a small amount of radioactive material used to detect things, e.g. a leak in a pipe:</a:t>
            </a:r>
          </a:p>
        </p:txBody>
      </p:sp>
      <p:grpSp>
        <p:nvGrpSpPr>
          <p:cNvPr id="181254" name="Group 6"/>
          <p:cNvGrpSpPr>
            <a:grpSpLocks/>
          </p:cNvGrpSpPr>
          <p:nvPr/>
        </p:nvGrpSpPr>
        <p:grpSpPr bwMode="auto">
          <a:xfrm>
            <a:off x="1439862" y="1766149"/>
            <a:ext cx="5543550" cy="2233612"/>
            <a:chOff x="1202" y="1706"/>
            <a:chExt cx="3492" cy="1407"/>
          </a:xfrm>
        </p:grpSpPr>
        <p:sp>
          <p:nvSpPr>
            <p:cNvPr id="128006" name="Rectangle 7"/>
            <p:cNvSpPr>
              <a:spLocks noChangeArrowheads="1"/>
            </p:cNvSpPr>
            <p:nvPr/>
          </p:nvSpPr>
          <p:spPr bwMode="auto">
            <a:xfrm>
              <a:off x="1383" y="1706"/>
              <a:ext cx="2994" cy="1262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07" name="Freeform 8" descr="Brown marble"/>
            <p:cNvSpPr>
              <a:spLocks/>
            </p:cNvSpPr>
            <p:nvPr/>
          </p:nvSpPr>
          <p:spPr bwMode="auto">
            <a:xfrm>
              <a:off x="1237" y="2311"/>
              <a:ext cx="3232" cy="754"/>
            </a:xfrm>
            <a:custGeom>
              <a:avLst/>
              <a:gdLst>
                <a:gd name="T0" fmla="*/ 115 w 3232"/>
                <a:gd name="T1" fmla="*/ 70 h 705"/>
                <a:gd name="T2" fmla="*/ 151 w 3232"/>
                <a:gd name="T3" fmla="*/ 51 h 705"/>
                <a:gd name="T4" fmla="*/ 164 w 3232"/>
                <a:gd name="T5" fmla="*/ 32 h 705"/>
                <a:gd name="T6" fmla="*/ 230 w 3232"/>
                <a:gd name="T7" fmla="*/ 2 h 705"/>
                <a:gd name="T8" fmla="*/ 558 w 3232"/>
                <a:gd name="T9" fmla="*/ 109 h 705"/>
                <a:gd name="T10" fmla="*/ 691 w 3232"/>
                <a:gd name="T11" fmla="*/ 138 h 705"/>
                <a:gd name="T12" fmla="*/ 1443 w 3232"/>
                <a:gd name="T13" fmla="*/ 80 h 705"/>
                <a:gd name="T14" fmla="*/ 1910 w 3232"/>
                <a:gd name="T15" fmla="*/ 89 h 705"/>
                <a:gd name="T16" fmla="*/ 2565 w 3232"/>
                <a:gd name="T17" fmla="*/ 99 h 705"/>
                <a:gd name="T18" fmla="*/ 3092 w 3232"/>
                <a:gd name="T19" fmla="*/ 129 h 705"/>
                <a:gd name="T20" fmla="*/ 3171 w 3232"/>
                <a:gd name="T21" fmla="*/ 178 h 705"/>
                <a:gd name="T22" fmla="*/ 3189 w 3232"/>
                <a:gd name="T23" fmla="*/ 276 h 705"/>
                <a:gd name="T24" fmla="*/ 3207 w 3232"/>
                <a:gd name="T25" fmla="*/ 410 h 705"/>
                <a:gd name="T26" fmla="*/ 3207 w 3232"/>
                <a:gd name="T27" fmla="*/ 935 h 705"/>
                <a:gd name="T28" fmla="*/ 3165 w 3232"/>
                <a:gd name="T29" fmla="*/ 1080 h 705"/>
                <a:gd name="T30" fmla="*/ 3110 w 3232"/>
                <a:gd name="T31" fmla="*/ 1120 h 705"/>
                <a:gd name="T32" fmla="*/ 3092 w 3232"/>
                <a:gd name="T33" fmla="*/ 1128 h 705"/>
                <a:gd name="T34" fmla="*/ 2546 w 3232"/>
                <a:gd name="T35" fmla="*/ 1120 h 705"/>
                <a:gd name="T36" fmla="*/ 2183 w 3232"/>
                <a:gd name="T37" fmla="*/ 1128 h 705"/>
                <a:gd name="T38" fmla="*/ 540 w 3232"/>
                <a:gd name="T39" fmla="*/ 1090 h 705"/>
                <a:gd name="T40" fmla="*/ 345 w 3232"/>
                <a:gd name="T41" fmla="*/ 1040 h 705"/>
                <a:gd name="T42" fmla="*/ 158 w 3232"/>
                <a:gd name="T43" fmla="*/ 972 h 705"/>
                <a:gd name="T44" fmla="*/ 0 w 3232"/>
                <a:gd name="T45" fmla="*/ 925 h 705"/>
                <a:gd name="T46" fmla="*/ 67 w 3232"/>
                <a:gd name="T47" fmla="*/ 583 h 705"/>
                <a:gd name="T48" fmla="*/ 97 w 3232"/>
                <a:gd name="T49" fmla="*/ 410 h 705"/>
                <a:gd name="T50" fmla="*/ 109 w 3232"/>
                <a:gd name="T51" fmla="*/ 332 h 705"/>
                <a:gd name="T52" fmla="*/ 115 w 3232"/>
                <a:gd name="T53" fmla="*/ 296 h 705"/>
                <a:gd name="T54" fmla="*/ 115 w 3232"/>
                <a:gd name="T55" fmla="*/ 70 h 70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232" h="705">
                  <a:moveTo>
                    <a:pt x="115" y="44"/>
                  </a:moveTo>
                  <a:cubicBezTo>
                    <a:pt x="127" y="40"/>
                    <a:pt x="142" y="41"/>
                    <a:pt x="151" y="32"/>
                  </a:cubicBezTo>
                  <a:cubicBezTo>
                    <a:pt x="155" y="28"/>
                    <a:pt x="159" y="22"/>
                    <a:pt x="164" y="20"/>
                  </a:cubicBezTo>
                  <a:cubicBezTo>
                    <a:pt x="185" y="12"/>
                    <a:pt x="208" y="9"/>
                    <a:pt x="230" y="2"/>
                  </a:cubicBezTo>
                  <a:cubicBezTo>
                    <a:pt x="342" y="12"/>
                    <a:pt x="448" y="50"/>
                    <a:pt x="558" y="68"/>
                  </a:cubicBezTo>
                  <a:cubicBezTo>
                    <a:pt x="601" y="82"/>
                    <a:pt x="646" y="83"/>
                    <a:pt x="691" y="87"/>
                  </a:cubicBezTo>
                  <a:cubicBezTo>
                    <a:pt x="946" y="83"/>
                    <a:pt x="1191" y="77"/>
                    <a:pt x="1443" y="50"/>
                  </a:cubicBezTo>
                  <a:cubicBezTo>
                    <a:pt x="1593" y="0"/>
                    <a:pt x="1758" y="53"/>
                    <a:pt x="1910" y="56"/>
                  </a:cubicBezTo>
                  <a:cubicBezTo>
                    <a:pt x="2128" y="60"/>
                    <a:pt x="2347" y="60"/>
                    <a:pt x="2565" y="62"/>
                  </a:cubicBezTo>
                  <a:cubicBezTo>
                    <a:pt x="2737" y="96"/>
                    <a:pt x="2917" y="67"/>
                    <a:pt x="3092" y="81"/>
                  </a:cubicBezTo>
                  <a:cubicBezTo>
                    <a:pt x="3121" y="88"/>
                    <a:pt x="3146" y="95"/>
                    <a:pt x="3171" y="111"/>
                  </a:cubicBezTo>
                  <a:cubicBezTo>
                    <a:pt x="3178" y="131"/>
                    <a:pt x="3182" y="151"/>
                    <a:pt x="3189" y="171"/>
                  </a:cubicBezTo>
                  <a:cubicBezTo>
                    <a:pt x="3194" y="200"/>
                    <a:pt x="3198" y="228"/>
                    <a:pt x="3207" y="256"/>
                  </a:cubicBezTo>
                  <a:cubicBezTo>
                    <a:pt x="3222" y="364"/>
                    <a:pt x="3232" y="475"/>
                    <a:pt x="3207" y="584"/>
                  </a:cubicBezTo>
                  <a:cubicBezTo>
                    <a:pt x="3200" y="615"/>
                    <a:pt x="3191" y="654"/>
                    <a:pt x="3165" y="675"/>
                  </a:cubicBezTo>
                  <a:cubicBezTo>
                    <a:pt x="3146" y="691"/>
                    <a:pt x="3137" y="690"/>
                    <a:pt x="3110" y="699"/>
                  </a:cubicBezTo>
                  <a:cubicBezTo>
                    <a:pt x="3104" y="701"/>
                    <a:pt x="3092" y="705"/>
                    <a:pt x="3092" y="705"/>
                  </a:cubicBezTo>
                  <a:cubicBezTo>
                    <a:pt x="2888" y="699"/>
                    <a:pt x="2763" y="695"/>
                    <a:pt x="2546" y="699"/>
                  </a:cubicBezTo>
                  <a:cubicBezTo>
                    <a:pt x="2424" y="704"/>
                    <a:pt x="2304" y="696"/>
                    <a:pt x="2183" y="705"/>
                  </a:cubicBezTo>
                  <a:cubicBezTo>
                    <a:pt x="1634" y="701"/>
                    <a:pt x="1088" y="691"/>
                    <a:pt x="540" y="681"/>
                  </a:cubicBezTo>
                  <a:cubicBezTo>
                    <a:pt x="476" y="665"/>
                    <a:pt x="410" y="662"/>
                    <a:pt x="345" y="650"/>
                  </a:cubicBezTo>
                  <a:cubicBezTo>
                    <a:pt x="282" y="639"/>
                    <a:pt x="221" y="620"/>
                    <a:pt x="158" y="608"/>
                  </a:cubicBezTo>
                  <a:cubicBezTo>
                    <a:pt x="105" y="598"/>
                    <a:pt x="51" y="595"/>
                    <a:pt x="0" y="578"/>
                  </a:cubicBezTo>
                  <a:cubicBezTo>
                    <a:pt x="8" y="506"/>
                    <a:pt x="26" y="426"/>
                    <a:pt x="67" y="365"/>
                  </a:cubicBezTo>
                  <a:cubicBezTo>
                    <a:pt x="76" y="328"/>
                    <a:pt x="89" y="293"/>
                    <a:pt x="97" y="256"/>
                  </a:cubicBezTo>
                  <a:cubicBezTo>
                    <a:pt x="101" y="240"/>
                    <a:pt x="105" y="224"/>
                    <a:pt x="109" y="208"/>
                  </a:cubicBezTo>
                  <a:cubicBezTo>
                    <a:pt x="111" y="200"/>
                    <a:pt x="115" y="184"/>
                    <a:pt x="115" y="184"/>
                  </a:cubicBezTo>
                  <a:cubicBezTo>
                    <a:pt x="121" y="56"/>
                    <a:pt x="134" y="101"/>
                    <a:pt x="115" y="44"/>
                  </a:cubicBez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8008" name="Rectangle 9"/>
            <p:cNvSpPr>
              <a:spLocks noChangeArrowheads="1"/>
            </p:cNvSpPr>
            <p:nvPr/>
          </p:nvSpPr>
          <p:spPr bwMode="auto">
            <a:xfrm>
              <a:off x="1338" y="2918"/>
              <a:ext cx="3084" cy="19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58" name="AutoShape 10"/>
            <p:cNvSpPr>
              <a:spLocks noChangeArrowheads="1"/>
            </p:cNvSpPr>
            <p:nvPr/>
          </p:nvSpPr>
          <p:spPr bwMode="auto">
            <a:xfrm rot="5400000">
              <a:off x="1496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1259" name="AutoShape 11"/>
            <p:cNvSpPr>
              <a:spLocks noChangeArrowheads="1"/>
            </p:cNvSpPr>
            <p:nvPr/>
          </p:nvSpPr>
          <p:spPr bwMode="auto">
            <a:xfrm rot="5400000">
              <a:off x="1950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1260" name="AutoShape 12"/>
            <p:cNvSpPr>
              <a:spLocks noChangeArrowheads="1"/>
            </p:cNvSpPr>
            <p:nvPr/>
          </p:nvSpPr>
          <p:spPr bwMode="auto">
            <a:xfrm rot="5400000">
              <a:off x="2404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1261" name="AutoShape 13"/>
            <p:cNvSpPr>
              <a:spLocks noChangeArrowheads="1"/>
            </p:cNvSpPr>
            <p:nvPr/>
          </p:nvSpPr>
          <p:spPr bwMode="auto">
            <a:xfrm rot="5400000">
              <a:off x="2857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1262" name="AutoShape 14"/>
            <p:cNvSpPr>
              <a:spLocks noChangeArrowheads="1"/>
            </p:cNvSpPr>
            <p:nvPr/>
          </p:nvSpPr>
          <p:spPr bwMode="auto">
            <a:xfrm rot="5400000">
              <a:off x="3311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1263" name="AutoShape 15"/>
            <p:cNvSpPr>
              <a:spLocks noChangeArrowheads="1"/>
            </p:cNvSpPr>
            <p:nvPr/>
          </p:nvSpPr>
          <p:spPr bwMode="auto">
            <a:xfrm rot="5400000">
              <a:off x="3764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1264" name="AutoShape 16"/>
            <p:cNvSpPr>
              <a:spLocks noChangeArrowheads="1"/>
            </p:cNvSpPr>
            <p:nvPr/>
          </p:nvSpPr>
          <p:spPr bwMode="auto">
            <a:xfrm rot="5400000">
              <a:off x="4218" y="2364"/>
              <a:ext cx="227" cy="635"/>
            </a:xfrm>
            <a:prstGeom prst="can">
              <a:avLst>
                <a:gd name="adj" fmla="val 69934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8016" name="Rectangle 17"/>
            <p:cNvSpPr>
              <a:spLocks noChangeArrowheads="1"/>
            </p:cNvSpPr>
            <p:nvPr/>
          </p:nvSpPr>
          <p:spPr bwMode="auto">
            <a:xfrm>
              <a:off x="4377" y="2240"/>
              <a:ext cx="317" cy="7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17" name="Rectangle 18"/>
            <p:cNvSpPr>
              <a:spLocks noChangeArrowheads="1"/>
            </p:cNvSpPr>
            <p:nvPr/>
          </p:nvSpPr>
          <p:spPr bwMode="auto">
            <a:xfrm>
              <a:off x="1202" y="2289"/>
              <a:ext cx="181" cy="7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18" name="Freeform 19"/>
            <p:cNvSpPr>
              <a:spLocks/>
            </p:cNvSpPr>
            <p:nvPr/>
          </p:nvSpPr>
          <p:spPr bwMode="auto">
            <a:xfrm>
              <a:off x="2695" y="2613"/>
              <a:ext cx="355" cy="110"/>
            </a:xfrm>
            <a:custGeom>
              <a:avLst/>
              <a:gdLst>
                <a:gd name="T0" fmla="*/ 331 w 355"/>
                <a:gd name="T1" fmla="*/ 37 h 110"/>
                <a:gd name="T2" fmla="*/ 234 w 355"/>
                <a:gd name="T3" fmla="*/ 0 h 110"/>
                <a:gd name="T4" fmla="*/ 27 w 355"/>
                <a:gd name="T5" fmla="*/ 61 h 110"/>
                <a:gd name="T6" fmla="*/ 52 w 355"/>
                <a:gd name="T7" fmla="*/ 91 h 110"/>
                <a:gd name="T8" fmla="*/ 179 w 355"/>
                <a:gd name="T9" fmla="*/ 97 h 110"/>
                <a:gd name="T10" fmla="*/ 221 w 355"/>
                <a:gd name="T11" fmla="*/ 109 h 110"/>
                <a:gd name="T12" fmla="*/ 306 w 355"/>
                <a:gd name="T13" fmla="*/ 97 h 110"/>
                <a:gd name="T14" fmla="*/ 355 w 355"/>
                <a:gd name="T15" fmla="*/ 67 h 110"/>
                <a:gd name="T16" fmla="*/ 331 w 355"/>
                <a:gd name="T17" fmla="*/ 37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5" h="110">
                  <a:moveTo>
                    <a:pt x="331" y="37"/>
                  </a:moveTo>
                  <a:cubicBezTo>
                    <a:pt x="297" y="26"/>
                    <a:pt x="267" y="8"/>
                    <a:pt x="234" y="0"/>
                  </a:cubicBezTo>
                  <a:cubicBezTo>
                    <a:pt x="164" y="11"/>
                    <a:pt x="95" y="40"/>
                    <a:pt x="27" y="61"/>
                  </a:cubicBezTo>
                  <a:cubicBezTo>
                    <a:pt x="12" y="83"/>
                    <a:pt x="0" y="89"/>
                    <a:pt x="52" y="91"/>
                  </a:cubicBezTo>
                  <a:cubicBezTo>
                    <a:pt x="94" y="93"/>
                    <a:pt x="137" y="95"/>
                    <a:pt x="179" y="97"/>
                  </a:cubicBezTo>
                  <a:cubicBezTo>
                    <a:pt x="193" y="101"/>
                    <a:pt x="206" y="110"/>
                    <a:pt x="221" y="109"/>
                  </a:cubicBezTo>
                  <a:cubicBezTo>
                    <a:pt x="250" y="107"/>
                    <a:pt x="306" y="97"/>
                    <a:pt x="306" y="97"/>
                  </a:cubicBezTo>
                  <a:cubicBezTo>
                    <a:pt x="350" y="83"/>
                    <a:pt x="336" y="96"/>
                    <a:pt x="355" y="67"/>
                  </a:cubicBezTo>
                  <a:cubicBezTo>
                    <a:pt x="322" y="35"/>
                    <a:pt x="310" y="37"/>
                    <a:pt x="331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81268" name="Group 20"/>
          <p:cNvGrpSpPr>
            <a:grpSpLocks/>
          </p:cNvGrpSpPr>
          <p:nvPr/>
        </p:nvGrpSpPr>
        <p:grpSpPr bwMode="auto">
          <a:xfrm>
            <a:off x="4211638" y="2851150"/>
            <a:ext cx="719137" cy="503238"/>
            <a:chOff x="2653" y="2387"/>
            <a:chExt cx="453" cy="317"/>
          </a:xfrm>
        </p:grpSpPr>
        <p:sp>
          <p:nvSpPr>
            <p:cNvPr id="128020" name="AutoShape 21"/>
            <p:cNvSpPr>
              <a:spLocks noChangeArrowheads="1"/>
            </p:cNvSpPr>
            <p:nvPr/>
          </p:nvSpPr>
          <p:spPr bwMode="auto">
            <a:xfrm>
              <a:off x="2835" y="2387"/>
              <a:ext cx="90" cy="272"/>
            </a:xfrm>
            <a:prstGeom prst="upArrow">
              <a:avLst>
                <a:gd name="adj1" fmla="val 50000"/>
                <a:gd name="adj2" fmla="val 75556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1" name="AutoShape 22"/>
            <p:cNvSpPr>
              <a:spLocks noChangeArrowheads="1"/>
            </p:cNvSpPr>
            <p:nvPr/>
          </p:nvSpPr>
          <p:spPr bwMode="auto">
            <a:xfrm rot="-2246970">
              <a:off x="2653" y="2432"/>
              <a:ext cx="90" cy="272"/>
            </a:xfrm>
            <a:prstGeom prst="upArrow">
              <a:avLst>
                <a:gd name="adj1" fmla="val 50000"/>
                <a:gd name="adj2" fmla="val 75556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2" name="AutoShape 23"/>
            <p:cNvSpPr>
              <a:spLocks noChangeArrowheads="1"/>
            </p:cNvSpPr>
            <p:nvPr/>
          </p:nvSpPr>
          <p:spPr bwMode="auto">
            <a:xfrm rot="2015908">
              <a:off x="3016" y="2432"/>
              <a:ext cx="90" cy="272"/>
            </a:xfrm>
            <a:prstGeom prst="upArrow">
              <a:avLst>
                <a:gd name="adj1" fmla="val 50000"/>
                <a:gd name="adj2" fmla="val 75556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272" name="Group 24"/>
          <p:cNvGrpSpPr>
            <a:grpSpLocks/>
          </p:cNvGrpSpPr>
          <p:nvPr/>
        </p:nvGrpSpPr>
        <p:grpSpPr bwMode="auto">
          <a:xfrm>
            <a:off x="4754563" y="1814513"/>
            <a:ext cx="822325" cy="1073150"/>
            <a:chOff x="2995" y="1759"/>
            <a:chExt cx="518" cy="676"/>
          </a:xfrm>
        </p:grpSpPr>
        <p:grpSp>
          <p:nvGrpSpPr>
            <p:cNvPr id="128024" name="Group 25"/>
            <p:cNvGrpSpPr>
              <a:grpSpLocks/>
            </p:cNvGrpSpPr>
            <p:nvPr/>
          </p:nvGrpSpPr>
          <p:grpSpPr bwMode="auto">
            <a:xfrm>
              <a:off x="3141" y="1759"/>
              <a:ext cx="372" cy="676"/>
              <a:chOff x="4659" y="1354"/>
              <a:chExt cx="745" cy="1354"/>
            </a:xfrm>
          </p:grpSpPr>
          <p:sp>
            <p:nvSpPr>
              <p:cNvPr id="128025" name="Freeform 26"/>
              <p:cNvSpPr>
                <a:spLocks/>
              </p:cNvSpPr>
              <p:nvPr/>
            </p:nvSpPr>
            <p:spPr bwMode="auto">
              <a:xfrm flipH="1">
                <a:off x="5098" y="2576"/>
                <a:ext cx="306" cy="132"/>
              </a:xfrm>
              <a:custGeom>
                <a:avLst/>
                <a:gdLst>
                  <a:gd name="T0" fmla="*/ 4 w 569"/>
                  <a:gd name="T1" fmla="*/ 0 h 454"/>
                  <a:gd name="T2" fmla="*/ 3 w 569"/>
                  <a:gd name="T3" fmla="*/ 0 h 454"/>
                  <a:gd name="T4" fmla="*/ 2 w 569"/>
                  <a:gd name="T5" fmla="*/ 0 h 454"/>
                  <a:gd name="T6" fmla="*/ 0 w 569"/>
                  <a:gd name="T7" fmla="*/ 0 h 454"/>
                  <a:gd name="T8" fmla="*/ 1 w 569"/>
                  <a:gd name="T9" fmla="*/ 0 h 454"/>
                  <a:gd name="T10" fmla="*/ 5 w 569"/>
                  <a:gd name="T11" fmla="*/ 0 h 454"/>
                  <a:gd name="T12" fmla="*/ 7 w 569"/>
                  <a:gd name="T13" fmla="*/ 0 h 454"/>
                  <a:gd name="T14" fmla="*/ 7 w 569"/>
                  <a:gd name="T15" fmla="*/ 0 h 454"/>
                  <a:gd name="T16" fmla="*/ 7 w 569"/>
                  <a:gd name="T17" fmla="*/ 0 h 454"/>
                  <a:gd name="T18" fmla="*/ 6 w 569"/>
                  <a:gd name="T19" fmla="*/ 0 h 454"/>
                  <a:gd name="T20" fmla="*/ 4 w 569"/>
                  <a:gd name="T21" fmla="*/ 0 h 45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69" h="454">
                    <a:moveTo>
                      <a:pt x="284" y="81"/>
                    </a:moveTo>
                    <a:cubicBezTo>
                      <a:pt x="271" y="118"/>
                      <a:pt x="255" y="138"/>
                      <a:pt x="227" y="166"/>
                    </a:cubicBezTo>
                    <a:cubicBezTo>
                      <a:pt x="179" y="151"/>
                      <a:pt x="175" y="109"/>
                      <a:pt x="132" y="81"/>
                    </a:cubicBezTo>
                    <a:cubicBezTo>
                      <a:pt x="26" y="93"/>
                      <a:pt x="31" y="79"/>
                      <a:pt x="0" y="166"/>
                    </a:cubicBezTo>
                    <a:cubicBezTo>
                      <a:pt x="3" y="194"/>
                      <a:pt x="6" y="223"/>
                      <a:pt x="10" y="251"/>
                    </a:cubicBezTo>
                    <a:cubicBezTo>
                      <a:pt x="36" y="454"/>
                      <a:pt x="176" y="377"/>
                      <a:pt x="387" y="383"/>
                    </a:cubicBezTo>
                    <a:cubicBezTo>
                      <a:pt x="444" y="377"/>
                      <a:pt x="503" y="381"/>
                      <a:pt x="557" y="364"/>
                    </a:cubicBezTo>
                    <a:cubicBezTo>
                      <a:pt x="569" y="360"/>
                      <a:pt x="567" y="340"/>
                      <a:pt x="567" y="327"/>
                    </a:cubicBezTo>
                    <a:cubicBezTo>
                      <a:pt x="567" y="269"/>
                      <a:pt x="545" y="216"/>
                      <a:pt x="520" y="166"/>
                    </a:cubicBezTo>
                    <a:cubicBezTo>
                      <a:pt x="511" y="61"/>
                      <a:pt x="533" y="52"/>
                      <a:pt x="454" y="24"/>
                    </a:cubicBezTo>
                    <a:cubicBezTo>
                      <a:pt x="397" y="28"/>
                      <a:pt x="284" y="0"/>
                      <a:pt x="284" y="81"/>
                    </a:cubicBezTo>
                    <a:close/>
                  </a:path>
                </a:pathLst>
              </a:custGeom>
              <a:solidFill>
                <a:srgbClr val="99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26" name="Freeform 27"/>
              <p:cNvSpPr>
                <a:spLocks/>
              </p:cNvSpPr>
              <p:nvPr/>
            </p:nvSpPr>
            <p:spPr bwMode="auto">
              <a:xfrm>
                <a:off x="4778" y="2571"/>
                <a:ext cx="306" cy="132"/>
              </a:xfrm>
              <a:custGeom>
                <a:avLst/>
                <a:gdLst>
                  <a:gd name="T0" fmla="*/ 4 w 569"/>
                  <a:gd name="T1" fmla="*/ 0 h 454"/>
                  <a:gd name="T2" fmla="*/ 3 w 569"/>
                  <a:gd name="T3" fmla="*/ 0 h 454"/>
                  <a:gd name="T4" fmla="*/ 2 w 569"/>
                  <a:gd name="T5" fmla="*/ 0 h 454"/>
                  <a:gd name="T6" fmla="*/ 0 w 569"/>
                  <a:gd name="T7" fmla="*/ 0 h 454"/>
                  <a:gd name="T8" fmla="*/ 1 w 569"/>
                  <a:gd name="T9" fmla="*/ 0 h 454"/>
                  <a:gd name="T10" fmla="*/ 5 w 569"/>
                  <a:gd name="T11" fmla="*/ 0 h 454"/>
                  <a:gd name="T12" fmla="*/ 7 w 569"/>
                  <a:gd name="T13" fmla="*/ 0 h 454"/>
                  <a:gd name="T14" fmla="*/ 7 w 569"/>
                  <a:gd name="T15" fmla="*/ 0 h 454"/>
                  <a:gd name="T16" fmla="*/ 7 w 569"/>
                  <a:gd name="T17" fmla="*/ 0 h 454"/>
                  <a:gd name="T18" fmla="*/ 6 w 569"/>
                  <a:gd name="T19" fmla="*/ 0 h 454"/>
                  <a:gd name="T20" fmla="*/ 4 w 569"/>
                  <a:gd name="T21" fmla="*/ 0 h 45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69" h="454">
                    <a:moveTo>
                      <a:pt x="284" y="81"/>
                    </a:moveTo>
                    <a:cubicBezTo>
                      <a:pt x="271" y="118"/>
                      <a:pt x="255" y="138"/>
                      <a:pt x="227" y="166"/>
                    </a:cubicBezTo>
                    <a:cubicBezTo>
                      <a:pt x="179" y="151"/>
                      <a:pt x="175" y="109"/>
                      <a:pt x="132" y="81"/>
                    </a:cubicBezTo>
                    <a:cubicBezTo>
                      <a:pt x="26" y="93"/>
                      <a:pt x="31" y="79"/>
                      <a:pt x="0" y="166"/>
                    </a:cubicBezTo>
                    <a:cubicBezTo>
                      <a:pt x="3" y="194"/>
                      <a:pt x="6" y="223"/>
                      <a:pt x="10" y="251"/>
                    </a:cubicBezTo>
                    <a:cubicBezTo>
                      <a:pt x="36" y="454"/>
                      <a:pt x="176" y="377"/>
                      <a:pt x="387" y="383"/>
                    </a:cubicBezTo>
                    <a:cubicBezTo>
                      <a:pt x="444" y="377"/>
                      <a:pt x="503" y="381"/>
                      <a:pt x="557" y="364"/>
                    </a:cubicBezTo>
                    <a:cubicBezTo>
                      <a:pt x="569" y="360"/>
                      <a:pt x="567" y="340"/>
                      <a:pt x="567" y="327"/>
                    </a:cubicBezTo>
                    <a:cubicBezTo>
                      <a:pt x="567" y="269"/>
                      <a:pt x="545" y="216"/>
                      <a:pt x="520" y="166"/>
                    </a:cubicBezTo>
                    <a:cubicBezTo>
                      <a:pt x="511" y="61"/>
                      <a:pt x="533" y="52"/>
                      <a:pt x="454" y="24"/>
                    </a:cubicBezTo>
                    <a:cubicBezTo>
                      <a:pt x="397" y="28"/>
                      <a:pt x="284" y="0"/>
                      <a:pt x="284" y="81"/>
                    </a:cubicBezTo>
                    <a:close/>
                  </a:path>
                </a:pathLst>
              </a:custGeom>
              <a:solidFill>
                <a:srgbClr val="99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27" name="Freeform 28"/>
              <p:cNvSpPr>
                <a:spLocks/>
              </p:cNvSpPr>
              <p:nvPr/>
            </p:nvSpPr>
            <p:spPr bwMode="auto">
              <a:xfrm>
                <a:off x="5227" y="2199"/>
                <a:ext cx="158" cy="126"/>
              </a:xfrm>
              <a:custGeom>
                <a:avLst/>
                <a:gdLst>
                  <a:gd name="T0" fmla="*/ 3 w 294"/>
                  <a:gd name="T1" fmla="*/ 0 h 279"/>
                  <a:gd name="T2" fmla="*/ 3 w 294"/>
                  <a:gd name="T3" fmla="*/ 0 h 279"/>
                  <a:gd name="T4" fmla="*/ 3 w 294"/>
                  <a:gd name="T5" fmla="*/ 0 h 279"/>
                  <a:gd name="T6" fmla="*/ 3 w 294"/>
                  <a:gd name="T7" fmla="*/ 0 h 279"/>
                  <a:gd name="T8" fmla="*/ 3 w 294"/>
                  <a:gd name="T9" fmla="*/ 1 h 279"/>
                  <a:gd name="T10" fmla="*/ 3 w 294"/>
                  <a:gd name="T11" fmla="*/ 1 h 279"/>
                  <a:gd name="T12" fmla="*/ 3 w 294"/>
                  <a:gd name="T13" fmla="*/ 1 h 279"/>
                  <a:gd name="T14" fmla="*/ 3 w 294"/>
                  <a:gd name="T15" fmla="*/ 1 h 279"/>
                  <a:gd name="T16" fmla="*/ 2 w 294"/>
                  <a:gd name="T17" fmla="*/ 0 h 279"/>
                  <a:gd name="T18" fmla="*/ 2 w 294"/>
                  <a:gd name="T19" fmla="*/ 1 h 279"/>
                  <a:gd name="T20" fmla="*/ 1 w 294"/>
                  <a:gd name="T21" fmla="*/ 1 h 279"/>
                  <a:gd name="T22" fmla="*/ 1 w 294"/>
                  <a:gd name="T23" fmla="*/ 0 h 279"/>
                  <a:gd name="T24" fmla="*/ 1 w 294"/>
                  <a:gd name="T25" fmla="*/ 0 h 279"/>
                  <a:gd name="T26" fmla="*/ 1 w 294"/>
                  <a:gd name="T27" fmla="*/ 1 h 279"/>
                  <a:gd name="T28" fmla="*/ 1 w 294"/>
                  <a:gd name="T29" fmla="*/ 1 h 279"/>
                  <a:gd name="T30" fmla="*/ 1 w 294"/>
                  <a:gd name="T31" fmla="*/ 0 h 279"/>
                  <a:gd name="T32" fmla="*/ 3 w 294"/>
                  <a:gd name="T33" fmla="*/ 0 h 27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94" h="279">
                    <a:moveTo>
                      <a:pt x="213" y="0"/>
                    </a:moveTo>
                    <a:cubicBezTo>
                      <a:pt x="226" y="42"/>
                      <a:pt x="246" y="39"/>
                      <a:pt x="270" y="76"/>
                    </a:cubicBezTo>
                    <a:cubicBezTo>
                      <a:pt x="278" y="101"/>
                      <a:pt x="294" y="137"/>
                      <a:pt x="270" y="161"/>
                    </a:cubicBezTo>
                    <a:cubicBezTo>
                      <a:pt x="261" y="170"/>
                      <a:pt x="245" y="154"/>
                      <a:pt x="232" y="151"/>
                    </a:cubicBezTo>
                    <a:cubicBezTo>
                      <a:pt x="204" y="73"/>
                      <a:pt x="236" y="184"/>
                      <a:pt x="241" y="199"/>
                    </a:cubicBezTo>
                    <a:cubicBezTo>
                      <a:pt x="238" y="221"/>
                      <a:pt x="242" y="245"/>
                      <a:pt x="232" y="265"/>
                    </a:cubicBezTo>
                    <a:cubicBezTo>
                      <a:pt x="227" y="274"/>
                      <a:pt x="212" y="279"/>
                      <a:pt x="203" y="274"/>
                    </a:cubicBezTo>
                    <a:cubicBezTo>
                      <a:pt x="194" y="270"/>
                      <a:pt x="197" y="255"/>
                      <a:pt x="194" y="246"/>
                    </a:cubicBezTo>
                    <a:cubicBezTo>
                      <a:pt x="184" y="208"/>
                      <a:pt x="178" y="170"/>
                      <a:pt x="166" y="132"/>
                    </a:cubicBezTo>
                    <a:cubicBezTo>
                      <a:pt x="158" y="198"/>
                      <a:pt x="170" y="231"/>
                      <a:pt x="118" y="265"/>
                    </a:cubicBezTo>
                    <a:cubicBezTo>
                      <a:pt x="109" y="262"/>
                      <a:pt x="93" y="265"/>
                      <a:pt x="90" y="255"/>
                    </a:cubicBezTo>
                    <a:cubicBezTo>
                      <a:pt x="79" y="215"/>
                      <a:pt x="81" y="173"/>
                      <a:pt x="81" y="132"/>
                    </a:cubicBezTo>
                    <a:cubicBezTo>
                      <a:pt x="81" y="122"/>
                      <a:pt x="87" y="151"/>
                      <a:pt x="90" y="161"/>
                    </a:cubicBezTo>
                    <a:cubicBezTo>
                      <a:pt x="76" y="204"/>
                      <a:pt x="61" y="193"/>
                      <a:pt x="24" y="217"/>
                    </a:cubicBezTo>
                    <a:cubicBezTo>
                      <a:pt x="18" y="205"/>
                      <a:pt x="7" y="194"/>
                      <a:pt x="5" y="180"/>
                    </a:cubicBezTo>
                    <a:cubicBezTo>
                      <a:pt x="0" y="137"/>
                      <a:pt x="43" y="54"/>
                      <a:pt x="81" y="29"/>
                    </a:cubicBezTo>
                    <a:cubicBezTo>
                      <a:pt x="118" y="4"/>
                      <a:pt x="171" y="15"/>
                      <a:pt x="213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28" name="Freeform 29"/>
              <p:cNvSpPr>
                <a:spLocks/>
              </p:cNvSpPr>
              <p:nvPr/>
            </p:nvSpPr>
            <p:spPr bwMode="auto">
              <a:xfrm>
                <a:off x="4659" y="2122"/>
                <a:ext cx="150" cy="136"/>
              </a:xfrm>
              <a:custGeom>
                <a:avLst/>
                <a:gdLst>
                  <a:gd name="T0" fmla="*/ 2 w 279"/>
                  <a:gd name="T1" fmla="*/ 0 h 302"/>
                  <a:gd name="T2" fmla="*/ 1 w 279"/>
                  <a:gd name="T3" fmla="*/ 0 h 302"/>
                  <a:gd name="T4" fmla="*/ 1 w 279"/>
                  <a:gd name="T5" fmla="*/ 0 h 302"/>
                  <a:gd name="T6" fmla="*/ 1 w 279"/>
                  <a:gd name="T7" fmla="*/ 0 h 302"/>
                  <a:gd name="T8" fmla="*/ 1 w 279"/>
                  <a:gd name="T9" fmla="*/ 0 h 302"/>
                  <a:gd name="T10" fmla="*/ 1 w 279"/>
                  <a:gd name="T11" fmla="*/ 1 h 302"/>
                  <a:gd name="T12" fmla="*/ 2 w 279"/>
                  <a:gd name="T13" fmla="*/ 1 h 302"/>
                  <a:gd name="T14" fmla="*/ 2 w 279"/>
                  <a:gd name="T15" fmla="*/ 1 h 302"/>
                  <a:gd name="T16" fmla="*/ 2 w 279"/>
                  <a:gd name="T17" fmla="*/ 1 h 302"/>
                  <a:gd name="T18" fmla="*/ 3 w 279"/>
                  <a:gd name="T19" fmla="*/ 1 h 302"/>
                  <a:gd name="T20" fmla="*/ 3 w 279"/>
                  <a:gd name="T21" fmla="*/ 1 h 302"/>
                  <a:gd name="T22" fmla="*/ 3 w 279"/>
                  <a:gd name="T23" fmla="*/ 0 h 302"/>
                  <a:gd name="T24" fmla="*/ 2 w 279"/>
                  <a:gd name="T25" fmla="*/ 0 h 30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9" h="302">
                    <a:moveTo>
                      <a:pt x="147" y="0"/>
                    </a:moveTo>
                    <a:cubicBezTo>
                      <a:pt x="107" y="12"/>
                      <a:pt x="74" y="34"/>
                      <a:pt x="33" y="47"/>
                    </a:cubicBezTo>
                    <a:cubicBezTo>
                      <a:pt x="19" y="91"/>
                      <a:pt x="16" y="99"/>
                      <a:pt x="62" y="113"/>
                    </a:cubicBezTo>
                    <a:cubicBezTo>
                      <a:pt x="56" y="123"/>
                      <a:pt x="51" y="134"/>
                      <a:pt x="43" y="142"/>
                    </a:cubicBezTo>
                    <a:cubicBezTo>
                      <a:pt x="35" y="150"/>
                      <a:pt x="19" y="150"/>
                      <a:pt x="15" y="160"/>
                    </a:cubicBezTo>
                    <a:cubicBezTo>
                      <a:pt x="0" y="198"/>
                      <a:pt x="74" y="204"/>
                      <a:pt x="90" y="208"/>
                    </a:cubicBezTo>
                    <a:cubicBezTo>
                      <a:pt x="116" y="134"/>
                      <a:pt x="105" y="219"/>
                      <a:pt x="100" y="236"/>
                    </a:cubicBezTo>
                    <a:cubicBezTo>
                      <a:pt x="113" y="291"/>
                      <a:pt x="118" y="296"/>
                      <a:pt x="166" y="264"/>
                    </a:cubicBezTo>
                    <a:cubicBezTo>
                      <a:pt x="184" y="189"/>
                      <a:pt x="165" y="244"/>
                      <a:pt x="185" y="283"/>
                    </a:cubicBezTo>
                    <a:cubicBezTo>
                      <a:pt x="190" y="293"/>
                      <a:pt x="204" y="296"/>
                      <a:pt x="213" y="302"/>
                    </a:cubicBezTo>
                    <a:cubicBezTo>
                      <a:pt x="271" y="288"/>
                      <a:pt x="256" y="282"/>
                      <a:pt x="269" y="227"/>
                    </a:cubicBezTo>
                    <a:cubicBezTo>
                      <a:pt x="266" y="161"/>
                      <a:pt x="279" y="92"/>
                      <a:pt x="260" y="28"/>
                    </a:cubicBezTo>
                    <a:cubicBezTo>
                      <a:pt x="254" y="9"/>
                      <a:pt x="171" y="0"/>
                      <a:pt x="147" y="0"/>
                    </a:cubicBezTo>
                    <a:close/>
                  </a:path>
                </a:pathLst>
              </a:cu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29" name="Freeform 30"/>
              <p:cNvSpPr>
                <a:spLocks/>
              </p:cNvSpPr>
              <p:nvPr/>
            </p:nvSpPr>
            <p:spPr bwMode="auto">
              <a:xfrm>
                <a:off x="5014" y="1822"/>
                <a:ext cx="170" cy="124"/>
              </a:xfrm>
              <a:custGeom>
                <a:avLst/>
                <a:gdLst>
                  <a:gd name="T0" fmla="*/ 0 w 453"/>
                  <a:gd name="T1" fmla="*/ 0 h 392"/>
                  <a:gd name="T2" fmla="*/ 0 w 453"/>
                  <a:gd name="T3" fmla="*/ 0 h 392"/>
                  <a:gd name="T4" fmla="*/ 0 w 453"/>
                  <a:gd name="T5" fmla="*/ 0 h 392"/>
                  <a:gd name="T6" fmla="*/ 0 w 453"/>
                  <a:gd name="T7" fmla="*/ 0 h 392"/>
                  <a:gd name="T8" fmla="*/ 0 w 453"/>
                  <a:gd name="T9" fmla="*/ 0 h 392"/>
                  <a:gd name="T10" fmla="*/ 0 w 453"/>
                  <a:gd name="T11" fmla="*/ 0 h 392"/>
                  <a:gd name="T12" fmla="*/ 0 w 453"/>
                  <a:gd name="T13" fmla="*/ 0 h 392"/>
                  <a:gd name="T14" fmla="*/ 0 w 453"/>
                  <a:gd name="T15" fmla="*/ 0 h 392"/>
                  <a:gd name="T16" fmla="*/ 0 w 453"/>
                  <a:gd name="T17" fmla="*/ 0 h 392"/>
                  <a:gd name="T18" fmla="*/ 0 w 453"/>
                  <a:gd name="T19" fmla="*/ 0 h 392"/>
                  <a:gd name="T20" fmla="*/ 0 w 453"/>
                  <a:gd name="T21" fmla="*/ 0 h 392"/>
                  <a:gd name="T22" fmla="*/ 0 w 453"/>
                  <a:gd name="T23" fmla="*/ 0 h 392"/>
                  <a:gd name="T24" fmla="*/ 0 w 453"/>
                  <a:gd name="T25" fmla="*/ 0 h 392"/>
                  <a:gd name="T26" fmla="*/ 0 w 453"/>
                  <a:gd name="T27" fmla="*/ 0 h 392"/>
                  <a:gd name="T28" fmla="*/ 0 w 453"/>
                  <a:gd name="T29" fmla="*/ 0 h 39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53" h="392">
                    <a:moveTo>
                      <a:pt x="9" y="212"/>
                    </a:moveTo>
                    <a:cubicBezTo>
                      <a:pt x="28" y="199"/>
                      <a:pt x="47" y="187"/>
                      <a:pt x="66" y="174"/>
                    </a:cubicBezTo>
                    <a:cubicBezTo>
                      <a:pt x="77" y="167"/>
                      <a:pt x="97" y="81"/>
                      <a:pt x="104" y="61"/>
                    </a:cubicBezTo>
                    <a:cubicBezTo>
                      <a:pt x="107" y="52"/>
                      <a:pt x="122" y="53"/>
                      <a:pt x="132" y="51"/>
                    </a:cubicBezTo>
                    <a:cubicBezTo>
                      <a:pt x="154" y="47"/>
                      <a:pt x="176" y="45"/>
                      <a:pt x="198" y="42"/>
                    </a:cubicBezTo>
                    <a:cubicBezTo>
                      <a:pt x="263" y="19"/>
                      <a:pt x="326" y="0"/>
                      <a:pt x="377" y="51"/>
                    </a:cubicBezTo>
                    <a:cubicBezTo>
                      <a:pt x="392" y="95"/>
                      <a:pt x="400" y="127"/>
                      <a:pt x="425" y="165"/>
                    </a:cubicBezTo>
                    <a:cubicBezTo>
                      <a:pt x="447" y="233"/>
                      <a:pt x="438" y="202"/>
                      <a:pt x="453" y="259"/>
                    </a:cubicBezTo>
                    <a:cubicBezTo>
                      <a:pt x="450" y="271"/>
                      <a:pt x="429" y="352"/>
                      <a:pt x="425" y="353"/>
                    </a:cubicBezTo>
                    <a:cubicBezTo>
                      <a:pt x="356" y="376"/>
                      <a:pt x="387" y="367"/>
                      <a:pt x="330" y="382"/>
                    </a:cubicBezTo>
                    <a:cubicBezTo>
                      <a:pt x="229" y="376"/>
                      <a:pt x="184" y="392"/>
                      <a:pt x="113" y="344"/>
                    </a:cubicBezTo>
                    <a:cubicBezTo>
                      <a:pt x="110" y="335"/>
                      <a:pt x="111" y="323"/>
                      <a:pt x="104" y="316"/>
                    </a:cubicBezTo>
                    <a:cubicBezTo>
                      <a:pt x="88" y="300"/>
                      <a:pt x="47" y="278"/>
                      <a:pt x="47" y="278"/>
                    </a:cubicBezTo>
                    <a:cubicBezTo>
                      <a:pt x="44" y="269"/>
                      <a:pt x="44" y="257"/>
                      <a:pt x="37" y="250"/>
                    </a:cubicBezTo>
                    <a:cubicBezTo>
                      <a:pt x="0" y="213"/>
                      <a:pt x="9" y="272"/>
                      <a:pt x="9" y="212"/>
                    </a:cubicBezTo>
                    <a:close/>
                  </a:path>
                </a:pathLst>
              </a:cu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30" name="Oval 31"/>
              <p:cNvSpPr>
                <a:spLocks noChangeArrowheads="1"/>
              </p:cNvSpPr>
              <p:nvPr/>
            </p:nvSpPr>
            <p:spPr bwMode="auto">
              <a:xfrm>
                <a:off x="4894" y="1481"/>
                <a:ext cx="410" cy="360"/>
              </a:xfrm>
              <a:prstGeom prst="ellipse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1" name="Oval 32"/>
              <p:cNvSpPr>
                <a:spLocks noChangeArrowheads="1"/>
              </p:cNvSpPr>
              <p:nvPr/>
            </p:nvSpPr>
            <p:spPr bwMode="auto">
              <a:xfrm>
                <a:off x="4979" y="1598"/>
                <a:ext cx="60" cy="5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2" name="Oval 33"/>
              <p:cNvSpPr>
                <a:spLocks noChangeArrowheads="1"/>
              </p:cNvSpPr>
              <p:nvPr/>
            </p:nvSpPr>
            <p:spPr bwMode="auto">
              <a:xfrm>
                <a:off x="4979" y="1616"/>
                <a:ext cx="29" cy="2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3" name="Oval 34"/>
              <p:cNvSpPr>
                <a:spLocks noChangeArrowheads="1"/>
              </p:cNvSpPr>
              <p:nvPr/>
            </p:nvSpPr>
            <p:spPr bwMode="auto">
              <a:xfrm>
                <a:off x="5110" y="1599"/>
                <a:ext cx="60" cy="5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4" name="Oval 35"/>
              <p:cNvSpPr>
                <a:spLocks noChangeArrowheads="1"/>
              </p:cNvSpPr>
              <p:nvPr/>
            </p:nvSpPr>
            <p:spPr bwMode="auto">
              <a:xfrm>
                <a:off x="5112" y="1617"/>
                <a:ext cx="28" cy="2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5" name="Oval 36"/>
              <p:cNvSpPr>
                <a:spLocks noChangeArrowheads="1"/>
              </p:cNvSpPr>
              <p:nvPr/>
            </p:nvSpPr>
            <p:spPr bwMode="auto">
              <a:xfrm>
                <a:off x="5056" y="1664"/>
                <a:ext cx="29" cy="39"/>
              </a:xfrm>
              <a:prstGeom prst="ellipse">
                <a:avLst/>
              </a:prstGeom>
              <a:solidFill>
                <a:srgbClr val="FF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36" name="Freeform 37"/>
              <p:cNvSpPr>
                <a:spLocks/>
              </p:cNvSpPr>
              <p:nvPr/>
            </p:nvSpPr>
            <p:spPr bwMode="auto">
              <a:xfrm>
                <a:off x="4726" y="1877"/>
                <a:ext cx="643" cy="400"/>
              </a:xfrm>
              <a:custGeom>
                <a:avLst/>
                <a:gdLst>
                  <a:gd name="T0" fmla="*/ 1 w 1716"/>
                  <a:gd name="T1" fmla="*/ 0 h 1261"/>
                  <a:gd name="T2" fmla="*/ 1 w 1716"/>
                  <a:gd name="T3" fmla="*/ 0 h 1261"/>
                  <a:gd name="T4" fmla="*/ 1 w 1716"/>
                  <a:gd name="T5" fmla="*/ 0 h 1261"/>
                  <a:gd name="T6" fmla="*/ 1 w 1716"/>
                  <a:gd name="T7" fmla="*/ 0 h 1261"/>
                  <a:gd name="T8" fmla="*/ 1 w 1716"/>
                  <a:gd name="T9" fmla="*/ 0 h 1261"/>
                  <a:gd name="T10" fmla="*/ 1 w 1716"/>
                  <a:gd name="T11" fmla="*/ 0 h 1261"/>
                  <a:gd name="T12" fmla="*/ 1 w 1716"/>
                  <a:gd name="T13" fmla="*/ 0 h 1261"/>
                  <a:gd name="T14" fmla="*/ 1 w 1716"/>
                  <a:gd name="T15" fmla="*/ 0 h 1261"/>
                  <a:gd name="T16" fmla="*/ 1 w 1716"/>
                  <a:gd name="T17" fmla="*/ 0 h 1261"/>
                  <a:gd name="T18" fmla="*/ 1 w 1716"/>
                  <a:gd name="T19" fmla="*/ 0 h 1261"/>
                  <a:gd name="T20" fmla="*/ 1 w 1716"/>
                  <a:gd name="T21" fmla="*/ 0 h 1261"/>
                  <a:gd name="T22" fmla="*/ 1 w 1716"/>
                  <a:gd name="T23" fmla="*/ 0 h 1261"/>
                  <a:gd name="T24" fmla="*/ 1 w 1716"/>
                  <a:gd name="T25" fmla="*/ 0 h 1261"/>
                  <a:gd name="T26" fmla="*/ 2 w 1716"/>
                  <a:gd name="T27" fmla="*/ 0 h 1261"/>
                  <a:gd name="T28" fmla="*/ 2 w 1716"/>
                  <a:gd name="T29" fmla="*/ 0 h 1261"/>
                  <a:gd name="T30" fmla="*/ 1 w 1716"/>
                  <a:gd name="T31" fmla="*/ 0 h 1261"/>
                  <a:gd name="T32" fmla="*/ 1 w 1716"/>
                  <a:gd name="T33" fmla="*/ 0 h 1261"/>
                  <a:gd name="T34" fmla="*/ 1 w 1716"/>
                  <a:gd name="T35" fmla="*/ 0 h 1261"/>
                  <a:gd name="T36" fmla="*/ 1 w 1716"/>
                  <a:gd name="T37" fmla="*/ 0 h 1261"/>
                  <a:gd name="T38" fmla="*/ 1 w 1716"/>
                  <a:gd name="T39" fmla="*/ 0 h 1261"/>
                  <a:gd name="T40" fmla="*/ 1 w 1716"/>
                  <a:gd name="T41" fmla="*/ 0 h 1261"/>
                  <a:gd name="T42" fmla="*/ 1 w 1716"/>
                  <a:gd name="T43" fmla="*/ 0 h 1261"/>
                  <a:gd name="T44" fmla="*/ 0 w 1716"/>
                  <a:gd name="T45" fmla="*/ 0 h 1261"/>
                  <a:gd name="T46" fmla="*/ 0 w 1716"/>
                  <a:gd name="T47" fmla="*/ 0 h 1261"/>
                  <a:gd name="T48" fmla="*/ 0 w 1716"/>
                  <a:gd name="T49" fmla="*/ 0 h 1261"/>
                  <a:gd name="T50" fmla="*/ 0 w 1716"/>
                  <a:gd name="T51" fmla="*/ 0 h 1261"/>
                  <a:gd name="T52" fmla="*/ 0 w 1716"/>
                  <a:gd name="T53" fmla="*/ 0 h 1261"/>
                  <a:gd name="T54" fmla="*/ 0 w 1716"/>
                  <a:gd name="T55" fmla="*/ 0 h 1261"/>
                  <a:gd name="T56" fmla="*/ 0 w 1716"/>
                  <a:gd name="T57" fmla="*/ 0 h 1261"/>
                  <a:gd name="T58" fmla="*/ 0 w 1716"/>
                  <a:gd name="T59" fmla="*/ 0 h 1261"/>
                  <a:gd name="T60" fmla="*/ 0 w 1716"/>
                  <a:gd name="T61" fmla="*/ 0 h 1261"/>
                  <a:gd name="T62" fmla="*/ 0 w 1716"/>
                  <a:gd name="T63" fmla="*/ 0 h 1261"/>
                  <a:gd name="T64" fmla="*/ 0 w 1716"/>
                  <a:gd name="T65" fmla="*/ 0 h 1261"/>
                  <a:gd name="T66" fmla="*/ 0 w 1716"/>
                  <a:gd name="T67" fmla="*/ 0 h 1261"/>
                  <a:gd name="T68" fmla="*/ 0 w 1716"/>
                  <a:gd name="T69" fmla="*/ 0 h 1261"/>
                  <a:gd name="T70" fmla="*/ 0 w 1716"/>
                  <a:gd name="T71" fmla="*/ 0 h 1261"/>
                  <a:gd name="T72" fmla="*/ 0 w 1716"/>
                  <a:gd name="T73" fmla="*/ 0 h 1261"/>
                  <a:gd name="T74" fmla="*/ 0 w 1716"/>
                  <a:gd name="T75" fmla="*/ 0 h 1261"/>
                  <a:gd name="T76" fmla="*/ 0 w 1716"/>
                  <a:gd name="T77" fmla="*/ 0 h 1261"/>
                  <a:gd name="T78" fmla="*/ 0 w 1716"/>
                  <a:gd name="T79" fmla="*/ 0 h 1261"/>
                  <a:gd name="T80" fmla="*/ 0 w 1716"/>
                  <a:gd name="T81" fmla="*/ 0 h 1261"/>
                  <a:gd name="T82" fmla="*/ 0 w 1716"/>
                  <a:gd name="T83" fmla="*/ 0 h 1261"/>
                  <a:gd name="T84" fmla="*/ 0 w 1716"/>
                  <a:gd name="T85" fmla="*/ 0 h 1261"/>
                  <a:gd name="T86" fmla="*/ 1 w 1716"/>
                  <a:gd name="T87" fmla="*/ 0 h 1261"/>
                  <a:gd name="T88" fmla="*/ 1 w 1716"/>
                  <a:gd name="T89" fmla="*/ 0 h 1261"/>
                  <a:gd name="T90" fmla="*/ 1 w 1716"/>
                  <a:gd name="T91" fmla="*/ 0 h 12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716" h="1261">
                    <a:moveTo>
                      <a:pt x="787" y="38"/>
                    </a:moveTo>
                    <a:cubicBezTo>
                      <a:pt x="808" y="52"/>
                      <a:pt x="832" y="61"/>
                      <a:pt x="853" y="76"/>
                    </a:cubicBezTo>
                    <a:cubicBezTo>
                      <a:pt x="864" y="84"/>
                      <a:pt x="871" y="96"/>
                      <a:pt x="881" y="104"/>
                    </a:cubicBezTo>
                    <a:cubicBezTo>
                      <a:pt x="907" y="125"/>
                      <a:pt x="935" y="131"/>
                      <a:pt x="966" y="142"/>
                    </a:cubicBezTo>
                    <a:cubicBezTo>
                      <a:pt x="1020" y="139"/>
                      <a:pt x="1074" y="140"/>
                      <a:pt x="1127" y="132"/>
                    </a:cubicBezTo>
                    <a:cubicBezTo>
                      <a:pt x="1158" y="127"/>
                      <a:pt x="1155" y="102"/>
                      <a:pt x="1174" y="85"/>
                    </a:cubicBezTo>
                    <a:cubicBezTo>
                      <a:pt x="1191" y="70"/>
                      <a:pt x="1211" y="60"/>
                      <a:pt x="1230" y="47"/>
                    </a:cubicBezTo>
                    <a:cubicBezTo>
                      <a:pt x="1268" y="21"/>
                      <a:pt x="1363" y="9"/>
                      <a:pt x="1363" y="9"/>
                    </a:cubicBezTo>
                    <a:cubicBezTo>
                      <a:pt x="1407" y="12"/>
                      <a:pt x="1453" y="6"/>
                      <a:pt x="1495" y="19"/>
                    </a:cubicBezTo>
                    <a:cubicBezTo>
                      <a:pt x="1515" y="25"/>
                      <a:pt x="1554" y="130"/>
                      <a:pt x="1561" y="151"/>
                    </a:cubicBezTo>
                    <a:cubicBezTo>
                      <a:pt x="1573" y="242"/>
                      <a:pt x="1577" y="334"/>
                      <a:pt x="1589" y="425"/>
                    </a:cubicBezTo>
                    <a:cubicBezTo>
                      <a:pt x="1596" y="479"/>
                      <a:pt x="1612" y="531"/>
                      <a:pt x="1618" y="585"/>
                    </a:cubicBezTo>
                    <a:cubicBezTo>
                      <a:pt x="1626" y="654"/>
                      <a:pt x="1623" y="728"/>
                      <a:pt x="1646" y="793"/>
                    </a:cubicBezTo>
                    <a:cubicBezTo>
                      <a:pt x="1656" y="874"/>
                      <a:pt x="1666" y="947"/>
                      <a:pt x="1703" y="1020"/>
                    </a:cubicBezTo>
                    <a:cubicBezTo>
                      <a:pt x="1706" y="1033"/>
                      <a:pt x="1716" y="1046"/>
                      <a:pt x="1712" y="1058"/>
                    </a:cubicBezTo>
                    <a:cubicBezTo>
                      <a:pt x="1708" y="1069"/>
                      <a:pt x="1695" y="1074"/>
                      <a:pt x="1684" y="1076"/>
                    </a:cubicBezTo>
                    <a:cubicBezTo>
                      <a:pt x="1644" y="1083"/>
                      <a:pt x="1602" y="1083"/>
                      <a:pt x="1561" y="1086"/>
                    </a:cubicBezTo>
                    <a:cubicBezTo>
                      <a:pt x="1188" y="1206"/>
                      <a:pt x="1574" y="637"/>
                      <a:pt x="1372" y="500"/>
                    </a:cubicBezTo>
                    <a:cubicBezTo>
                      <a:pt x="1362" y="467"/>
                      <a:pt x="1345" y="438"/>
                      <a:pt x="1334" y="406"/>
                    </a:cubicBezTo>
                    <a:cubicBezTo>
                      <a:pt x="1335" y="463"/>
                      <a:pt x="1358" y="1148"/>
                      <a:pt x="1334" y="1228"/>
                    </a:cubicBezTo>
                    <a:cubicBezTo>
                      <a:pt x="1324" y="1261"/>
                      <a:pt x="1265" y="1222"/>
                      <a:pt x="1230" y="1218"/>
                    </a:cubicBezTo>
                    <a:cubicBezTo>
                      <a:pt x="1144" y="1207"/>
                      <a:pt x="1066" y="1169"/>
                      <a:pt x="985" y="1143"/>
                    </a:cubicBezTo>
                    <a:cubicBezTo>
                      <a:pt x="918" y="1145"/>
                      <a:pt x="647" y="1162"/>
                      <a:pt x="560" y="1143"/>
                    </a:cubicBezTo>
                    <a:cubicBezTo>
                      <a:pt x="550" y="1141"/>
                      <a:pt x="566" y="1124"/>
                      <a:pt x="569" y="1114"/>
                    </a:cubicBezTo>
                    <a:cubicBezTo>
                      <a:pt x="576" y="920"/>
                      <a:pt x="562" y="710"/>
                      <a:pt x="607" y="519"/>
                    </a:cubicBezTo>
                    <a:cubicBezTo>
                      <a:pt x="604" y="488"/>
                      <a:pt x="616" y="451"/>
                      <a:pt x="598" y="425"/>
                    </a:cubicBezTo>
                    <a:cubicBezTo>
                      <a:pt x="584" y="404"/>
                      <a:pt x="561" y="489"/>
                      <a:pt x="560" y="491"/>
                    </a:cubicBezTo>
                    <a:cubicBezTo>
                      <a:pt x="534" y="543"/>
                      <a:pt x="488" y="573"/>
                      <a:pt x="447" y="614"/>
                    </a:cubicBezTo>
                    <a:cubicBezTo>
                      <a:pt x="437" y="624"/>
                      <a:pt x="418" y="642"/>
                      <a:pt x="418" y="642"/>
                    </a:cubicBezTo>
                    <a:cubicBezTo>
                      <a:pt x="386" y="707"/>
                      <a:pt x="341" y="760"/>
                      <a:pt x="305" y="822"/>
                    </a:cubicBezTo>
                    <a:cubicBezTo>
                      <a:pt x="278" y="869"/>
                      <a:pt x="275" y="924"/>
                      <a:pt x="229" y="954"/>
                    </a:cubicBezTo>
                    <a:cubicBezTo>
                      <a:pt x="215" y="949"/>
                      <a:pt x="160" y="930"/>
                      <a:pt x="154" y="925"/>
                    </a:cubicBezTo>
                    <a:cubicBezTo>
                      <a:pt x="146" y="919"/>
                      <a:pt x="150" y="905"/>
                      <a:pt x="144" y="897"/>
                    </a:cubicBezTo>
                    <a:cubicBezTo>
                      <a:pt x="137" y="888"/>
                      <a:pt x="125" y="885"/>
                      <a:pt x="116" y="878"/>
                    </a:cubicBezTo>
                    <a:cubicBezTo>
                      <a:pt x="106" y="870"/>
                      <a:pt x="99" y="858"/>
                      <a:pt x="88" y="850"/>
                    </a:cubicBezTo>
                    <a:cubicBezTo>
                      <a:pt x="67" y="835"/>
                      <a:pt x="43" y="826"/>
                      <a:pt x="22" y="812"/>
                    </a:cubicBezTo>
                    <a:cubicBezTo>
                      <a:pt x="16" y="799"/>
                      <a:pt x="0" y="788"/>
                      <a:pt x="3" y="774"/>
                    </a:cubicBezTo>
                    <a:cubicBezTo>
                      <a:pt x="7" y="752"/>
                      <a:pt x="28" y="737"/>
                      <a:pt x="41" y="718"/>
                    </a:cubicBezTo>
                    <a:cubicBezTo>
                      <a:pt x="80" y="661"/>
                      <a:pt x="156" y="598"/>
                      <a:pt x="211" y="557"/>
                    </a:cubicBezTo>
                    <a:cubicBezTo>
                      <a:pt x="235" y="521"/>
                      <a:pt x="267" y="444"/>
                      <a:pt x="296" y="415"/>
                    </a:cubicBezTo>
                    <a:cubicBezTo>
                      <a:pt x="325" y="386"/>
                      <a:pt x="363" y="357"/>
                      <a:pt x="390" y="330"/>
                    </a:cubicBezTo>
                    <a:cubicBezTo>
                      <a:pt x="445" y="275"/>
                      <a:pt x="475" y="196"/>
                      <a:pt x="541" y="151"/>
                    </a:cubicBezTo>
                    <a:cubicBezTo>
                      <a:pt x="558" y="105"/>
                      <a:pt x="577" y="73"/>
                      <a:pt x="617" y="47"/>
                    </a:cubicBezTo>
                    <a:cubicBezTo>
                      <a:pt x="643" y="6"/>
                      <a:pt x="663" y="9"/>
                      <a:pt x="711" y="0"/>
                    </a:cubicBezTo>
                    <a:cubicBezTo>
                      <a:pt x="727" y="3"/>
                      <a:pt x="745" y="0"/>
                      <a:pt x="758" y="9"/>
                    </a:cubicBezTo>
                    <a:cubicBezTo>
                      <a:pt x="810" y="44"/>
                      <a:pt x="733" y="38"/>
                      <a:pt x="787" y="38"/>
                    </a:cubicBezTo>
                    <a:close/>
                  </a:path>
                </a:pathLst>
              </a:custGeom>
              <a:solidFill>
                <a:srgbClr val="9933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37" name="Freeform 38"/>
              <p:cNvSpPr>
                <a:spLocks/>
              </p:cNvSpPr>
              <p:nvPr/>
            </p:nvSpPr>
            <p:spPr bwMode="auto">
              <a:xfrm>
                <a:off x="4910" y="2204"/>
                <a:ext cx="366" cy="423"/>
              </a:xfrm>
              <a:custGeom>
                <a:avLst/>
                <a:gdLst>
                  <a:gd name="T0" fmla="*/ 1 w 680"/>
                  <a:gd name="T1" fmla="*/ 0 h 940"/>
                  <a:gd name="T2" fmla="*/ 1 w 680"/>
                  <a:gd name="T3" fmla="*/ 1 h 940"/>
                  <a:gd name="T4" fmla="*/ 1 w 680"/>
                  <a:gd name="T5" fmla="*/ 2 h 940"/>
                  <a:gd name="T6" fmla="*/ 0 w 680"/>
                  <a:gd name="T7" fmla="*/ 3 h 940"/>
                  <a:gd name="T8" fmla="*/ 1 w 680"/>
                  <a:gd name="T9" fmla="*/ 3 h 940"/>
                  <a:gd name="T10" fmla="*/ 4 w 680"/>
                  <a:gd name="T11" fmla="*/ 3 h 940"/>
                  <a:gd name="T12" fmla="*/ 4 w 680"/>
                  <a:gd name="T13" fmla="*/ 3 h 940"/>
                  <a:gd name="T14" fmla="*/ 4 w 680"/>
                  <a:gd name="T15" fmla="*/ 3 h 940"/>
                  <a:gd name="T16" fmla="*/ 4 w 680"/>
                  <a:gd name="T17" fmla="*/ 1 h 940"/>
                  <a:gd name="T18" fmla="*/ 5 w 680"/>
                  <a:gd name="T19" fmla="*/ 1 h 940"/>
                  <a:gd name="T20" fmla="*/ 5 w 680"/>
                  <a:gd name="T21" fmla="*/ 2 h 940"/>
                  <a:gd name="T22" fmla="*/ 5 w 680"/>
                  <a:gd name="T23" fmla="*/ 2 h 940"/>
                  <a:gd name="T24" fmla="*/ 5 w 680"/>
                  <a:gd name="T25" fmla="*/ 4 h 940"/>
                  <a:gd name="T26" fmla="*/ 6 w 680"/>
                  <a:gd name="T27" fmla="*/ 4 h 940"/>
                  <a:gd name="T28" fmla="*/ 7 w 680"/>
                  <a:gd name="T29" fmla="*/ 3 h 940"/>
                  <a:gd name="T30" fmla="*/ 9 w 680"/>
                  <a:gd name="T31" fmla="*/ 3 h 940"/>
                  <a:gd name="T32" fmla="*/ 8 w 680"/>
                  <a:gd name="T33" fmla="*/ 2 h 940"/>
                  <a:gd name="T34" fmla="*/ 7 w 680"/>
                  <a:gd name="T35" fmla="*/ 0 h 940"/>
                  <a:gd name="T36" fmla="*/ 6 w 680"/>
                  <a:gd name="T37" fmla="*/ 0 h 940"/>
                  <a:gd name="T38" fmla="*/ 2 w 680"/>
                  <a:gd name="T39" fmla="*/ 0 h 940"/>
                  <a:gd name="T40" fmla="*/ 1 w 680"/>
                  <a:gd name="T41" fmla="*/ 0 h 940"/>
                  <a:gd name="T42" fmla="*/ 1 w 680"/>
                  <a:gd name="T43" fmla="*/ 0 h 94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680" h="940">
                    <a:moveTo>
                      <a:pt x="75" y="83"/>
                    </a:moveTo>
                    <a:cubicBezTo>
                      <a:pt x="72" y="124"/>
                      <a:pt x="68" y="165"/>
                      <a:pt x="66" y="206"/>
                    </a:cubicBezTo>
                    <a:cubicBezTo>
                      <a:pt x="61" y="335"/>
                      <a:pt x="62" y="464"/>
                      <a:pt x="56" y="593"/>
                    </a:cubicBezTo>
                    <a:cubicBezTo>
                      <a:pt x="52" y="675"/>
                      <a:pt x="19" y="767"/>
                      <a:pt x="0" y="848"/>
                    </a:cubicBezTo>
                    <a:cubicBezTo>
                      <a:pt x="9" y="851"/>
                      <a:pt x="18" y="858"/>
                      <a:pt x="28" y="858"/>
                    </a:cubicBezTo>
                    <a:cubicBezTo>
                      <a:pt x="117" y="855"/>
                      <a:pt x="208" y="865"/>
                      <a:pt x="293" y="839"/>
                    </a:cubicBezTo>
                    <a:cubicBezTo>
                      <a:pt x="314" y="832"/>
                      <a:pt x="298" y="795"/>
                      <a:pt x="302" y="773"/>
                    </a:cubicBezTo>
                    <a:cubicBezTo>
                      <a:pt x="307" y="744"/>
                      <a:pt x="315" y="716"/>
                      <a:pt x="321" y="688"/>
                    </a:cubicBezTo>
                    <a:cubicBezTo>
                      <a:pt x="324" y="575"/>
                      <a:pt x="323" y="461"/>
                      <a:pt x="330" y="348"/>
                    </a:cubicBezTo>
                    <a:cubicBezTo>
                      <a:pt x="331" y="338"/>
                      <a:pt x="338" y="366"/>
                      <a:pt x="340" y="376"/>
                    </a:cubicBezTo>
                    <a:cubicBezTo>
                      <a:pt x="345" y="407"/>
                      <a:pt x="346" y="439"/>
                      <a:pt x="349" y="471"/>
                    </a:cubicBezTo>
                    <a:cubicBezTo>
                      <a:pt x="359" y="574"/>
                      <a:pt x="354" y="538"/>
                      <a:pt x="368" y="612"/>
                    </a:cubicBezTo>
                    <a:cubicBezTo>
                      <a:pt x="371" y="716"/>
                      <a:pt x="346" y="825"/>
                      <a:pt x="377" y="924"/>
                    </a:cubicBezTo>
                    <a:cubicBezTo>
                      <a:pt x="382" y="940"/>
                      <a:pt x="467" y="913"/>
                      <a:pt x="491" y="905"/>
                    </a:cubicBezTo>
                    <a:cubicBezTo>
                      <a:pt x="510" y="899"/>
                      <a:pt x="547" y="886"/>
                      <a:pt x="547" y="886"/>
                    </a:cubicBezTo>
                    <a:cubicBezTo>
                      <a:pt x="620" y="900"/>
                      <a:pt x="605" y="911"/>
                      <a:pt x="680" y="886"/>
                    </a:cubicBezTo>
                    <a:cubicBezTo>
                      <a:pt x="664" y="809"/>
                      <a:pt x="646" y="735"/>
                      <a:pt x="623" y="659"/>
                    </a:cubicBezTo>
                    <a:cubicBezTo>
                      <a:pt x="616" y="486"/>
                      <a:pt x="604" y="333"/>
                      <a:pt x="557" y="168"/>
                    </a:cubicBezTo>
                    <a:cubicBezTo>
                      <a:pt x="543" y="119"/>
                      <a:pt x="529" y="69"/>
                      <a:pt x="481" y="46"/>
                    </a:cubicBezTo>
                    <a:cubicBezTo>
                      <a:pt x="388" y="0"/>
                      <a:pt x="274" y="30"/>
                      <a:pt x="170" y="27"/>
                    </a:cubicBezTo>
                    <a:cubicBezTo>
                      <a:pt x="144" y="32"/>
                      <a:pt x="113" y="32"/>
                      <a:pt x="94" y="55"/>
                    </a:cubicBezTo>
                    <a:cubicBezTo>
                      <a:pt x="69" y="86"/>
                      <a:pt x="100" y="83"/>
                      <a:pt x="75" y="83"/>
                    </a:cubicBezTo>
                    <a:close/>
                  </a:path>
                </a:pathLst>
              </a:custGeom>
              <a:solidFill>
                <a:srgbClr val="0033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38" name="Freeform 39"/>
              <p:cNvSpPr>
                <a:spLocks/>
              </p:cNvSpPr>
              <p:nvPr/>
            </p:nvSpPr>
            <p:spPr bwMode="auto">
              <a:xfrm>
                <a:off x="4971" y="1573"/>
                <a:ext cx="68" cy="17"/>
              </a:xfrm>
              <a:custGeom>
                <a:avLst/>
                <a:gdLst>
                  <a:gd name="T0" fmla="*/ 0 w 128"/>
                  <a:gd name="T1" fmla="*/ 0 h 38"/>
                  <a:gd name="T2" fmla="*/ 1 w 128"/>
                  <a:gd name="T3" fmla="*/ 0 h 38"/>
                  <a:gd name="T4" fmla="*/ 2 w 128"/>
                  <a:gd name="T5" fmla="*/ 0 h 38"/>
                  <a:gd name="T6" fmla="*/ 2 w 128"/>
                  <a:gd name="T7" fmla="*/ 0 h 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8" h="38">
                    <a:moveTo>
                      <a:pt x="0" y="38"/>
                    </a:moveTo>
                    <a:cubicBezTo>
                      <a:pt x="26" y="12"/>
                      <a:pt x="27" y="7"/>
                      <a:pt x="64" y="2"/>
                    </a:cubicBezTo>
                    <a:cubicBezTo>
                      <a:pt x="80" y="3"/>
                      <a:pt x="97" y="0"/>
                      <a:pt x="112" y="6"/>
                    </a:cubicBezTo>
                    <a:cubicBezTo>
                      <a:pt x="121" y="10"/>
                      <a:pt x="128" y="30"/>
                      <a:pt x="128" y="3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39" name="Freeform 40"/>
              <p:cNvSpPr>
                <a:spLocks/>
              </p:cNvSpPr>
              <p:nvPr/>
            </p:nvSpPr>
            <p:spPr bwMode="auto">
              <a:xfrm>
                <a:off x="5104" y="1569"/>
                <a:ext cx="68" cy="17"/>
              </a:xfrm>
              <a:custGeom>
                <a:avLst/>
                <a:gdLst>
                  <a:gd name="T0" fmla="*/ 0 w 128"/>
                  <a:gd name="T1" fmla="*/ 0 h 38"/>
                  <a:gd name="T2" fmla="*/ 1 w 128"/>
                  <a:gd name="T3" fmla="*/ 0 h 38"/>
                  <a:gd name="T4" fmla="*/ 2 w 128"/>
                  <a:gd name="T5" fmla="*/ 0 h 38"/>
                  <a:gd name="T6" fmla="*/ 2 w 128"/>
                  <a:gd name="T7" fmla="*/ 0 h 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8" h="38">
                    <a:moveTo>
                      <a:pt x="0" y="38"/>
                    </a:moveTo>
                    <a:cubicBezTo>
                      <a:pt x="26" y="12"/>
                      <a:pt x="27" y="7"/>
                      <a:pt x="64" y="2"/>
                    </a:cubicBezTo>
                    <a:cubicBezTo>
                      <a:pt x="80" y="3"/>
                      <a:pt x="97" y="0"/>
                      <a:pt x="112" y="6"/>
                    </a:cubicBezTo>
                    <a:cubicBezTo>
                      <a:pt x="121" y="10"/>
                      <a:pt x="128" y="30"/>
                      <a:pt x="128" y="30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40" name="Freeform 41"/>
              <p:cNvSpPr>
                <a:spLocks/>
              </p:cNvSpPr>
              <p:nvPr/>
            </p:nvSpPr>
            <p:spPr bwMode="auto">
              <a:xfrm>
                <a:off x="4833" y="1354"/>
                <a:ext cx="561" cy="303"/>
              </a:xfrm>
              <a:custGeom>
                <a:avLst/>
                <a:gdLst>
                  <a:gd name="T0" fmla="*/ 1 w 1044"/>
                  <a:gd name="T1" fmla="*/ 2 h 673"/>
                  <a:gd name="T2" fmla="*/ 1 w 1044"/>
                  <a:gd name="T3" fmla="*/ 2 h 673"/>
                  <a:gd name="T4" fmla="*/ 1 w 1044"/>
                  <a:gd name="T5" fmla="*/ 2 h 673"/>
                  <a:gd name="T6" fmla="*/ 0 w 1044"/>
                  <a:gd name="T7" fmla="*/ 2 h 673"/>
                  <a:gd name="T8" fmla="*/ 1 w 1044"/>
                  <a:gd name="T9" fmla="*/ 1 h 673"/>
                  <a:gd name="T10" fmla="*/ 2 w 1044"/>
                  <a:gd name="T11" fmla="*/ 1 h 673"/>
                  <a:gd name="T12" fmla="*/ 2 w 1044"/>
                  <a:gd name="T13" fmla="*/ 1 h 673"/>
                  <a:gd name="T14" fmla="*/ 3 w 1044"/>
                  <a:gd name="T15" fmla="*/ 1 h 673"/>
                  <a:gd name="T16" fmla="*/ 3 w 1044"/>
                  <a:gd name="T17" fmla="*/ 1 h 673"/>
                  <a:gd name="T18" fmla="*/ 3 w 1044"/>
                  <a:gd name="T19" fmla="*/ 1 h 673"/>
                  <a:gd name="T20" fmla="*/ 4 w 1044"/>
                  <a:gd name="T21" fmla="*/ 0 h 673"/>
                  <a:gd name="T22" fmla="*/ 5 w 1044"/>
                  <a:gd name="T23" fmla="*/ 1 h 673"/>
                  <a:gd name="T24" fmla="*/ 5 w 1044"/>
                  <a:gd name="T25" fmla="*/ 1 h 673"/>
                  <a:gd name="T26" fmla="*/ 6 w 1044"/>
                  <a:gd name="T27" fmla="*/ 0 h 673"/>
                  <a:gd name="T28" fmla="*/ 6 w 1044"/>
                  <a:gd name="T29" fmla="*/ 0 h 673"/>
                  <a:gd name="T30" fmla="*/ 6 w 1044"/>
                  <a:gd name="T31" fmla="*/ 0 h 673"/>
                  <a:gd name="T32" fmla="*/ 7 w 1044"/>
                  <a:gd name="T33" fmla="*/ 1 h 673"/>
                  <a:gd name="T34" fmla="*/ 9 w 1044"/>
                  <a:gd name="T35" fmla="*/ 0 h 673"/>
                  <a:gd name="T36" fmla="*/ 9 w 1044"/>
                  <a:gd name="T37" fmla="*/ 1 h 673"/>
                  <a:gd name="T38" fmla="*/ 9 w 1044"/>
                  <a:gd name="T39" fmla="*/ 1 h 673"/>
                  <a:gd name="T40" fmla="*/ 11 w 1044"/>
                  <a:gd name="T41" fmla="*/ 1 h 673"/>
                  <a:gd name="T42" fmla="*/ 10 w 1044"/>
                  <a:gd name="T43" fmla="*/ 1 h 673"/>
                  <a:gd name="T44" fmla="*/ 12 w 1044"/>
                  <a:gd name="T45" fmla="*/ 1 h 673"/>
                  <a:gd name="T46" fmla="*/ 12 w 1044"/>
                  <a:gd name="T47" fmla="*/ 2 h 673"/>
                  <a:gd name="T48" fmla="*/ 11 w 1044"/>
                  <a:gd name="T49" fmla="*/ 2 h 673"/>
                  <a:gd name="T50" fmla="*/ 11 w 1044"/>
                  <a:gd name="T51" fmla="*/ 2 h 673"/>
                  <a:gd name="T52" fmla="*/ 13 w 1044"/>
                  <a:gd name="T53" fmla="*/ 2 h 673"/>
                  <a:gd name="T54" fmla="*/ 11 w 1044"/>
                  <a:gd name="T55" fmla="*/ 2 h 673"/>
                  <a:gd name="T56" fmla="*/ 11 w 1044"/>
                  <a:gd name="T57" fmla="*/ 2 h 673"/>
                  <a:gd name="T58" fmla="*/ 12 w 1044"/>
                  <a:gd name="T59" fmla="*/ 2 h 673"/>
                  <a:gd name="T60" fmla="*/ 12 w 1044"/>
                  <a:gd name="T61" fmla="*/ 2 h 673"/>
                  <a:gd name="T62" fmla="*/ 11 w 1044"/>
                  <a:gd name="T63" fmla="*/ 2 h 673"/>
                  <a:gd name="T64" fmla="*/ 10 w 1044"/>
                  <a:gd name="T65" fmla="*/ 2 h 673"/>
                  <a:gd name="T66" fmla="*/ 9 w 1044"/>
                  <a:gd name="T67" fmla="*/ 1 h 673"/>
                  <a:gd name="T68" fmla="*/ 6 w 1044"/>
                  <a:gd name="T69" fmla="*/ 1 h 673"/>
                  <a:gd name="T70" fmla="*/ 4 w 1044"/>
                  <a:gd name="T71" fmla="*/ 1 h 673"/>
                  <a:gd name="T72" fmla="*/ 3 w 1044"/>
                  <a:gd name="T73" fmla="*/ 2 h 673"/>
                  <a:gd name="T74" fmla="*/ 2 w 1044"/>
                  <a:gd name="T75" fmla="*/ 2 h 673"/>
                  <a:gd name="T76" fmla="*/ 2 w 1044"/>
                  <a:gd name="T77" fmla="*/ 2 h 67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044" h="673">
                    <a:moveTo>
                      <a:pt x="140" y="612"/>
                    </a:moveTo>
                    <a:cubicBezTo>
                      <a:pt x="128" y="614"/>
                      <a:pt x="105" y="616"/>
                      <a:pt x="92" y="620"/>
                    </a:cubicBezTo>
                    <a:cubicBezTo>
                      <a:pt x="84" y="622"/>
                      <a:pt x="76" y="625"/>
                      <a:pt x="68" y="628"/>
                    </a:cubicBezTo>
                    <a:cubicBezTo>
                      <a:pt x="64" y="629"/>
                      <a:pt x="56" y="632"/>
                      <a:pt x="56" y="632"/>
                    </a:cubicBezTo>
                    <a:cubicBezTo>
                      <a:pt x="20" y="626"/>
                      <a:pt x="25" y="621"/>
                      <a:pt x="52" y="612"/>
                    </a:cubicBezTo>
                    <a:cubicBezTo>
                      <a:pt x="76" y="594"/>
                      <a:pt x="62" y="604"/>
                      <a:pt x="92" y="584"/>
                    </a:cubicBezTo>
                    <a:cubicBezTo>
                      <a:pt x="96" y="581"/>
                      <a:pt x="104" y="576"/>
                      <a:pt x="104" y="576"/>
                    </a:cubicBezTo>
                    <a:cubicBezTo>
                      <a:pt x="93" y="531"/>
                      <a:pt x="41" y="514"/>
                      <a:pt x="0" y="508"/>
                    </a:cubicBezTo>
                    <a:cubicBezTo>
                      <a:pt x="23" y="473"/>
                      <a:pt x="93" y="474"/>
                      <a:pt x="128" y="472"/>
                    </a:cubicBezTo>
                    <a:cubicBezTo>
                      <a:pt x="111" y="404"/>
                      <a:pt x="49" y="371"/>
                      <a:pt x="28" y="308"/>
                    </a:cubicBezTo>
                    <a:cubicBezTo>
                      <a:pt x="41" y="288"/>
                      <a:pt x="48" y="292"/>
                      <a:pt x="72" y="296"/>
                    </a:cubicBezTo>
                    <a:cubicBezTo>
                      <a:pt x="96" y="312"/>
                      <a:pt x="116" y="335"/>
                      <a:pt x="144" y="344"/>
                    </a:cubicBezTo>
                    <a:cubicBezTo>
                      <a:pt x="164" y="371"/>
                      <a:pt x="163" y="382"/>
                      <a:pt x="176" y="344"/>
                    </a:cubicBezTo>
                    <a:cubicBezTo>
                      <a:pt x="169" y="298"/>
                      <a:pt x="158" y="251"/>
                      <a:pt x="132" y="212"/>
                    </a:cubicBezTo>
                    <a:cubicBezTo>
                      <a:pt x="125" y="185"/>
                      <a:pt x="121" y="158"/>
                      <a:pt x="112" y="132"/>
                    </a:cubicBezTo>
                    <a:cubicBezTo>
                      <a:pt x="152" y="106"/>
                      <a:pt x="181" y="205"/>
                      <a:pt x="200" y="224"/>
                    </a:cubicBezTo>
                    <a:cubicBezTo>
                      <a:pt x="213" y="237"/>
                      <a:pt x="230" y="248"/>
                      <a:pt x="240" y="264"/>
                    </a:cubicBezTo>
                    <a:cubicBezTo>
                      <a:pt x="245" y="272"/>
                      <a:pt x="251" y="280"/>
                      <a:pt x="256" y="288"/>
                    </a:cubicBezTo>
                    <a:cubicBezTo>
                      <a:pt x="259" y="293"/>
                      <a:pt x="258" y="304"/>
                      <a:pt x="264" y="304"/>
                    </a:cubicBezTo>
                    <a:cubicBezTo>
                      <a:pt x="269" y="304"/>
                      <a:pt x="261" y="293"/>
                      <a:pt x="260" y="288"/>
                    </a:cubicBezTo>
                    <a:cubicBezTo>
                      <a:pt x="264" y="224"/>
                      <a:pt x="263" y="23"/>
                      <a:pt x="284" y="16"/>
                    </a:cubicBezTo>
                    <a:cubicBezTo>
                      <a:pt x="308" y="48"/>
                      <a:pt x="300" y="75"/>
                      <a:pt x="312" y="112"/>
                    </a:cubicBezTo>
                    <a:cubicBezTo>
                      <a:pt x="320" y="136"/>
                      <a:pt x="333" y="160"/>
                      <a:pt x="348" y="180"/>
                    </a:cubicBezTo>
                    <a:cubicBezTo>
                      <a:pt x="355" y="200"/>
                      <a:pt x="364" y="222"/>
                      <a:pt x="376" y="240"/>
                    </a:cubicBezTo>
                    <a:cubicBezTo>
                      <a:pt x="381" y="231"/>
                      <a:pt x="382" y="220"/>
                      <a:pt x="388" y="212"/>
                    </a:cubicBezTo>
                    <a:cubicBezTo>
                      <a:pt x="421" y="162"/>
                      <a:pt x="382" y="234"/>
                      <a:pt x="408" y="188"/>
                    </a:cubicBezTo>
                    <a:cubicBezTo>
                      <a:pt x="421" y="165"/>
                      <a:pt x="425" y="143"/>
                      <a:pt x="440" y="120"/>
                    </a:cubicBezTo>
                    <a:cubicBezTo>
                      <a:pt x="450" y="105"/>
                      <a:pt x="458" y="90"/>
                      <a:pt x="468" y="76"/>
                    </a:cubicBezTo>
                    <a:cubicBezTo>
                      <a:pt x="474" y="68"/>
                      <a:pt x="484" y="52"/>
                      <a:pt x="484" y="52"/>
                    </a:cubicBezTo>
                    <a:cubicBezTo>
                      <a:pt x="490" y="28"/>
                      <a:pt x="486" y="41"/>
                      <a:pt x="496" y="12"/>
                    </a:cubicBezTo>
                    <a:cubicBezTo>
                      <a:pt x="497" y="8"/>
                      <a:pt x="500" y="0"/>
                      <a:pt x="500" y="0"/>
                    </a:cubicBezTo>
                    <a:cubicBezTo>
                      <a:pt x="512" y="17"/>
                      <a:pt x="511" y="36"/>
                      <a:pt x="516" y="56"/>
                    </a:cubicBezTo>
                    <a:cubicBezTo>
                      <a:pt x="519" y="117"/>
                      <a:pt x="518" y="179"/>
                      <a:pt x="524" y="240"/>
                    </a:cubicBezTo>
                    <a:cubicBezTo>
                      <a:pt x="525" y="251"/>
                      <a:pt x="535" y="221"/>
                      <a:pt x="540" y="212"/>
                    </a:cubicBezTo>
                    <a:cubicBezTo>
                      <a:pt x="549" y="197"/>
                      <a:pt x="556" y="179"/>
                      <a:pt x="564" y="164"/>
                    </a:cubicBezTo>
                    <a:cubicBezTo>
                      <a:pt x="593" y="107"/>
                      <a:pt x="619" y="55"/>
                      <a:pt x="688" y="44"/>
                    </a:cubicBezTo>
                    <a:cubicBezTo>
                      <a:pt x="696" y="76"/>
                      <a:pt x="673" y="140"/>
                      <a:pt x="652" y="168"/>
                    </a:cubicBezTo>
                    <a:cubicBezTo>
                      <a:pt x="643" y="204"/>
                      <a:pt x="637" y="223"/>
                      <a:pt x="644" y="272"/>
                    </a:cubicBezTo>
                    <a:cubicBezTo>
                      <a:pt x="645" y="277"/>
                      <a:pt x="655" y="270"/>
                      <a:pt x="660" y="268"/>
                    </a:cubicBezTo>
                    <a:cubicBezTo>
                      <a:pt x="686" y="257"/>
                      <a:pt x="700" y="247"/>
                      <a:pt x="724" y="232"/>
                    </a:cubicBezTo>
                    <a:cubicBezTo>
                      <a:pt x="746" y="218"/>
                      <a:pt x="821" y="197"/>
                      <a:pt x="848" y="192"/>
                    </a:cubicBezTo>
                    <a:cubicBezTo>
                      <a:pt x="859" y="195"/>
                      <a:pt x="871" y="194"/>
                      <a:pt x="880" y="200"/>
                    </a:cubicBezTo>
                    <a:cubicBezTo>
                      <a:pt x="881" y="201"/>
                      <a:pt x="866" y="234"/>
                      <a:pt x="864" y="236"/>
                    </a:cubicBezTo>
                    <a:cubicBezTo>
                      <a:pt x="845" y="259"/>
                      <a:pt x="812" y="273"/>
                      <a:pt x="792" y="296"/>
                    </a:cubicBezTo>
                    <a:cubicBezTo>
                      <a:pt x="774" y="316"/>
                      <a:pt x="767" y="337"/>
                      <a:pt x="756" y="360"/>
                    </a:cubicBezTo>
                    <a:cubicBezTo>
                      <a:pt x="842" y="389"/>
                      <a:pt x="744" y="359"/>
                      <a:pt x="964" y="372"/>
                    </a:cubicBezTo>
                    <a:cubicBezTo>
                      <a:pt x="978" y="373"/>
                      <a:pt x="1010" y="390"/>
                      <a:pt x="1024" y="396"/>
                    </a:cubicBezTo>
                    <a:cubicBezTo>
                      <a:pt x="993" y="406"/>
                      <a:pt x="964" y="416"/>
                      <a:pt x="932" y="424"/>
                    </a:cubicBezTo>
                    <a:cubicBezTo>
                      <a:pt x="921" y="427"/>
                      <a:pt x="900" y="432"/>
                      <a:pt x="900" y="432"/>
                    </a:cubicBezTo>
                    <a:cubicBezTo>
                      <a:pt x="872" y="451"/>
                      <a:pt x="881" y="440"/>
                      <a:pt x="868" y="460"/>
                    </a:cubicBezTo>
                    <a:cubicBezTo>
                      <a:pt x="866" y="469"/>
                      <a:pt x="854" y="480"/>
                      <a:pt x="860" y="488"/>
                    </a:cubicBezTo>
                    <a:cubicBezTo>
                      <a:pt x="866" y="496"/>
                      <a:pt x="879" y="491"/>
                      <a:pt x="888" y="496"/>
                    </a:cubicBezTo>
                    <a:cubicBezTo>
                      <a:pt x="912" y="509"/>
                      <a:pt x="937" y="521"/>
                      <a:pt x="960" y="536"/>
                    </a:cubicBezTo>
                    <a:cubicBezTo>
                      <a:pt x="994" y="559"/>
                      <a:pt x="1013" y="587"/>
                      <a:pt x="1044" y="608"/>
                    </a:cubicBezTo>
                    <a:cubicBezTo>
                      <a:pt x="1028" y="612"/>
                      <a:pt x="996" y="604"/>
                      <a:pt x="996" y="604"/>
                    </a:cubicBezTo>
                    <a:cubicBezTo>
                      <a:pt x="969" y="586"/>
                      <a:pt x="936" y="587"/>
                      <a:pt x="904" y="584"/>
                    </a:cubicBezTo>
                    <a:cubicBezTo>
                      <a:pt x="896" y="585"/>
                      <a:pt x="886" y="582"/>
                      <a:pt x="880" y="588"/>
                    </a:cubicBezTo>
                    <a:cubicBezTo>
                      <a:pt x="877" y="591"/>
                      <a:pt x="889" y="592"/>
                      <a:pt x="892" y="596"/>
                    </a:cubicBezTo>
                    <a:cubicBezTo>
                      <a:pt x="903" y="609"/>
                      <a:pt x="898" y="614"/>
                      <a:pt x="904" y="628"/>
                    </a:cubicBezTo>
                    <a:cubicBezTo>
                      <a:pt x="907" y="636"/>
                      <a:pt x="911" y="644"/>
                      <a:pt x="916" y="652"/>
                    </a:cubicBezTo>
                    <a:cubicBezTo>
                      <a:pt x="919" y="658"/>
                      <a:pt x="924" y="663"/>
                      <a:pt x="928" y="668"/>
                    </a:cubicBezTo>
                    <a:cubicBezTo>
                      <a:pt x="929" y="669"/>
                      <a:pt x="934" y="673"/>
                      <a:pt x="932" y="672"/>
                    </a:cubicBezTo>
                    <a:cubicBezTo>
                      <a:pt x="897" y="645"/>
                      <a:pt x="913" y="652"/>
                      <a:pt x="888" y="644"/>
                    </a:cubicBezTo>
                    <a:cubicBezTo>
                      <a:pt x="878" y="636"/>
                      <a:pt x="865" y="633"/>
                      <a:pt x="856" y="624"/>
                    </a:cubicBezTo>
                    <a:cubicBezTo>
                      <a:pt x="847" y="615"/>
                      <a:pt x="833" y="593"/>
                      <a:pt x="824" y="580"/>
                    </a:cubicBezTo>
                    <a:cubicBezTo>
                      <a:pt x="819" y="561"/>
                      <a:pt x="812" y="552"/>
                      <a:pt x="800" y="536"/>
                    </a:cubicBezTo>
                    <a:cubicBezTo>
                      <a:pt x="784" y="489"/>
                      <a:pt x="749" y="465"/>
                      <a:pt x="716" y="432"/>
                    </a:cubicBezTo>
                    <a:cubicBezTo>
                      <a:pt x="704" y="420"/>
                      <a:pt x="697" y="403"/>
                      <a:pt x="680" y="396"/>
                    </a:cubicBezTo>
                    <a:cubicBezTo>
                      <a:pt x="667" y="391"/>
                      <a:pt x="653" y="388"/>
                      <a:pt x="640" y="384"/>
                    </a:cubicBezTo>
                    <a:cubicBezTo>
                      <a:pt x="589" y="346"/>
                      <a:pt x="513" y="340"/>
                      <a:pt x="452" y="328"/>
                    </a:cubicBezTo>
                    <a:cubicBezTo>
                      <a:pt x="419" y="329"/>
                      <a:pt x="385" y="327"/>
                      <a:pt x="352" y="332"/>
                    </a:cubicBezTo>
                    <a:cubicBezTo>
                      <a:pt x="343" y="334"/>
                      <a:pt x="328" y="348"/>
                      <a:pt x="328" y="348"/>
                    </a:cubicBezTo>
                    <a:cubicBezTo>
                      <a:pt x="313" y="370"/>
                      <a:pt x="296" y="395"/>
                      <a:pt x="276" y="412"/>
                    </a:cubicBezTo>
                    <a:cubicBezTo>
                      <a:pt x="252" y="432"/>
                      <a:pt x="227" y="434"/>
                      <a:pt x="208" y="460"/>
                    </a:cubicBezTo>
                    <a:cubicBezTo>
                      <a:pt x="199" y="488"/>
                      <a:pt x="204" y="516"/>
                      <a:pt x="184" y="540"/>
                    </a:cubicBezTo>
                    <a:cubicBezTo>
                      <a:pt x="174" y="552"/>
                      <a:pt x="156" y="576"/>
                      <a:pt x="156" y="576"/>
                    </a:cubicBezTo>
                    <a:cubicBezTo>
                      <a:pt x="156" y="577"/>
                      <a:pt x="150" y="601"/>
                      <a:pt x="148" y="604"/>
                    </a:cubicBezTo>
                    <a:cubicBezTo>
                      <a:pt x="141" y="613"/>
                      <a:pt x="129" y="612"/>
                      <a:pt x="140" y="612"/>
                    </a:cubicBezTo>
                    <a:close/>
                  </a:path>
                </a:pathLst>
              </a:custGeom>
              <a:solidFill>
                <a:srgbClr val="CC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8041" name="Freeform 42"/>
              <p:cNvSpPr>
                <a:spLocks/>
              </p:cNvSpPr>
              <p:nvPr/>
            </p:nvSpPr>
            <p:spPr bwMode="auto">
              <a:xfrm>
                <a:off x="5008" y="1740"/>
                <a:ext cx="140" cy="19"/>
              </a:xfrm>
              <a:custGeom>
                <a:avLst/>
                <a:gdLst>
                  <a:gd name="T0" fmla="*/ 0 w 140"/>
                  <a:gd name="T1" fmla="*/ 6 h 19"/>
                  <a:gd name="T2" fmla="*/ 109 w 140"/>
                  <a:gd name="T3" fmla="*/ 12 h 19"/>
                  <a:gd name="T4" fmla="*/ 140 w 140"/>
                  <a:gd name="T5" fmla="*/ 0 h 1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40" h="19">
                    <a:moveTo>
                      <a:pt x="0" y="6"/>
                    </a:moveTo>
                    <a:cubicBezTo>
                      <a:pt x="40" y="19"/>
                      <a:pt x="66" y="17"/>
                      <a:pt x="109" y="12"/>
                    </a:cubicBezTo>
                    <a:cubicBezTo>
                      <a:pt x="137" y="5"/>
                      <a:pt x="128" y="12"/>
                      <a:pt x="140" y="0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28042" name="Line 43"/>
            <p:cNvSpPr>
              <a:spLocks noChangeShapeType="1"/>
            </p:cNvSpPr>
            <p:nvPr/>
          </p:nvSpPr>
          <p:spPr bwMode="auto">
            <a:xfrm>
              <a:off x="3135" y="2146"/>
              <a:ext cx="97" cy="67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8043" name="Line 44"/>
            <p:cNvSpPr>
              <a:spLocks noChangeShapeType="1"/>
            </p:cNvSpPr>
            <p:nvPr/>
          </p:nvSpPr>
          <p:spPr bwMode="auto">
            <a:xfrm flipH="1">
              <a:off x="3110" y="2213"/>
              <a:ext cx="110" cy="182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1293" name="Rectangle 45"/>
            <p:cNvSpPr>
              <a:spLocks noChangeArrowheads="1"/>
            </p:cNvSpPr>
            <p:nvPr/>
          </p:nvSpPr>
          <p:spPr bwMode="auto">
            <a:xfrm rot="1660749">
              <a:off x="2995" y="2329"/>
              <a:ext cx="127" cy="78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81294" name="Group 46"/>
          <p:cNvGrpSpPr>
            <a:grpSpLocks/>
          </p:cNvGrpSpPr>
          <p:nvPr/>
        </p:nvGrpSpPr>
        <p:grpSpPr bwMode="auto">
          <a:xfrm>
            <a:off x="34925" y="2713038"/>
            <a:ext cx="1752600" cy="822325"/>
            <a:chOff x="188" y="2280"/>
            <a:chExt cx="1104" cy="518"/>
          </a:xfrm>
        </p:grpSpPr>
        <p:sp>
          <p:nvSpPr>
            <p:cNvPr id="128046" name="AutoShape 47"/>
            <p:cNvSpPr>
              <a:spLocks noChangeArrowheads="1"/>
            </p:cNvSpPr>
            <p:nvPr/>
          </p:nvSpPr>
          <p:spPr bwMode="auto">
            <a:xfrm>
              <a:off x="657" y="2568"/>
              <a:ext cx="635" cy="182"/>
            </a:xfrm>
            <a:prstGeom prst="rightArrow">
              <a:avLst>
                <a:gd name="adj1" fmla="val 50000"/>
                <a:gd name="adj2" fmla="val 87225"/>
              </a:avLst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7" name="Text Box 48"/>
            <p:cNvSpPr txBox="1">
              <a:spLocks noChangeArrowheads="1"/>
            </p:cNvSpPr>
            <p:nvPr/>
          </p:nvSpPr>
          <p:spPr bwMode="auto">
            <a:xfrm>
              <a:off x="188" y="2280"/>
              <a:ext cx="788" cy="51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algn="l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algn="l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algn="l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algn="l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Gamma source</a:t>
              </a:r>
              <a:endParaRPr lang="en-US"/>
            </a:p>
          </p:txBody>
        </p:sp>
      </p:grpSp>
      <p:sp>
        <p:nvSpPr>
          <p:cNvPr id="181297" name="Text Box 49"/>
          <p:cNvSpPr txBox="1">
            <a:spLocks noChangeArrowheads="1"/>
          </p:cNvSpPr>
          <p:nvPr/>
        </p:nvSpPr>
        <p:spPr bwMode="auto">
          <a:xfrm>
            <a:off x="0" y="4082622"/>
            <a:ext cx="69484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dirty="0" smtClean="0">
                <a:solidFill>
                  <a:srgbClr val="FF99FF"/>
                </a:solidFill>
              </a:rPr>
              <a:t>The same principle is used for tracers in </a:t>
            </a:r>
            <a:r>
              <a:rPr lang="en-GB" sz="2000" dirty="0">
                <a:solidFill>
                  <a:srgbClr val="FF99FF"/>
                </a:solidFill>
              </a:rPr>
              <a:t>medicine to detect tumours:</a:t>
            </a:r>
            <a:endParaRPr lang="en-US" sz="2000" dirty="0">
              <a:solidFill>
                <a:srgbClr val="FF99FF"/>
              </a:solidFill>
            </a:endParaRPr>
          </a:p>
        </p:txBody>
      </p:sp>
      <p:sp>
        <p:nvSpPr>
          <p:cNvPr id="181298" name="Text Box 50"/>
          <p:cNvSpPr txBox="1">
            <a:spLocks noChangeArrowheads="1"/>
          </p:cNvSpPr>
          <p:nvPr/>
        </p:nvSpPr>
        <p:spPr bwMode="auto">
          <a:xfrm>
            <a:off x="6551612" y="1490489"/>
            <a:ext cx="270538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dirty="0">
                <a:solidFill>
                  <a:srgbClr val="FFCCCC"/>
                </a:solidFill>
              </a:rPr>
              <a:t>The radiation from the radioactive source is picked up above the ground, enabling the leak in the pipe to be detected.</a:t>
            </a:r>
          </a:p>
        </p:txBody>
      </p:sp>
      <p:pic>
        <p:nvPicPr>
          <p:cNvPr id="181299" name="Picture 51" descr="BRAIN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72362" y="3862491"/>
            <a:ext cx="1438275" cy="1201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1300" name="Text Box 52"/>
          <p:cNvSpPr txBox="1">
            <a:spLocks noChangeArrowheads="1"/>
          </p:cNvSpPr>
          <p:nvPr/>
        </p:nvSpPr>
        <p:spPr bwMode="auto">
          <a:xfrm>
            <a:off x="34925" y="5061374"/>
            <a:ext cx="9074150" cy="707886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algn="l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dirty="0" smtClean="0"/>
              <a:t>Q. For </a:t>
            </a:r>
            <a:r>
              <a:rPr lang="en-GB" sz="2000" dirty="0"/>
              <a:t>medicinal tracers, you would probably use a beta or gamma source with a short half life – why?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925" y="5949280"/>
            <a:ext cx="9074150" cy="707886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Q. What are the benefits and drawbacks of applying radiation internally and externally?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7098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3" grpId="0" autoUpdateAnimBg="0"/>
      <p:bldP spid="181297" grpId="0"/>
      <p:bldP spid="181298" grpId="0" autoUpdateAnimBg="0"/>
      <p:bldP spid="181300" grpId="0" animBg="1"/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F86FEF93-8DE3-45BD-8156-37A74D115C8A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617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838200"/>
          </a:xfrm>
          <a:noFill/>
        </p:spPr>
        <p:txBody>
          <a:bodyPr/>
          <a:lstStyle/>
          <a:p>
            <a:r>
              <a:rPr lang="cy-GB" altLang="en-US" sz="3600" dirty="0" smtClean="0">
                <a:effectLst/>
              </a:rPr>
              <a:t>Using Radioactivity in Medicine 2- Treating Cancer (“Radiotherapy”)</a:t>
            </a:r>
            <a:endParaRPr lang="en-US" altLang="en-US" sz="3600" dirty="0" smtClean="0">
              <a:effectLst/>
            </a:endParaRPr>
          </a:p>
        </p:txBody>
      </p:sp>
      <p:sp>
        <p:nvSpPr>
          <p:cNvPr id="192515" name="Text Box 3"/>
          <p:cNvSpPr txBox="1">
            <a:spLocks noChangeArrowheads="1"/>
          </p:cNvSpPr>
          <p:nvPr/>
        </p:nvSpPr>
        <p:spPr bwMode="auto">
          <a:xfrm>
            <a:off x="0" y="1438275"/>
            <a:ext cx="914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altLang="en-US" dirty="0">
                <a:solidFill>
                  <a:srgbClr val="FFFF99"/>
                </a:solidFill>
              </a:rPr>
              <a:t>High energy gamma radiation can be used to </a:t>
            </a:r>
            <a:r>
              <a:rPr lang="cy-GB" altLang="en-US" dirty="0" smtClean="0">
                <a:solidFill>
                  <a:srgbClr val="FFFF99"/>
                </a:solidFill>
              </a:rPr>
              <a:t>unwanted tissue (i.e. cancerous cells). </a:t>
            </a:r>
            <a:r>
              <a:rPr lang="cy-GB" altLang="en-US" dirty="0">
                <a:solidFill>
                  <a:srgbClr val="FFFF99"/>
                </a:solidFill>
              </a:rPr>
              <a:t>However, care must be taken in order to ensure that the gamma radiation does not affect normal tissue as well</a:t>
            </a:r>
            <a:r>
              <a:rPr lang="cy-GB" altLang="en-US" dirty="0" smtClean="0">
                <a:solidFill>
                  <a:srgbClr val="FFFF99"/>
                </a:solidFill>
              </a:rPr>
              <a:t>.</a:t>
            </a:r>
            <a:endParaRPr lang="cy-GB" altLang="en-US" dirty="0">
              <a:solidFill>
                <a:srgbClr val="FFFF99"/>
              </a:solidFill>
            </a:endParaRPr>
          </a:p>
        </p:txBody>
      </p:sp>
      <p:pic>
        <p:nvPicPr>
          <p:cNvPr id="192516" name="Picture 4" descr="Radiotherapy equi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186" y="2743200"/>
            <a:ext cx="5725814" cy="343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11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9798"/>
            <a:ext cx="9144000" cy="838200"/>
          </a:xfrm>
        </p:spPr>
        <p:txBody>
          <a:bodyPr/>
          <a:lstStyle/>
          <a:p>
            <a:r>
              <a:rPr lang="en-GB" dirty="0" smtClean="0"/>
              <a:t>4.4 Nuclear Fission and Nuclear Fusion (Physics only)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E8EB4-150F-4EA3-91E3-2A99420135A4}" type="datetime1">
              <a:rPr lang="en-GB" smtClean="0"/>
              <a:pPr>
                <a:defRPr/>
              </a:pPr>
              <a:t>01/05/2020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83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B339B8F4-75F7-4DA0-99F9-F20F2D3E214E}" type="datetime1">
              <a:rPr lang="en-GB" sz="1600" smtClean="0">
                <a:solidFill>
                  <a:schemeClr val="folHlink"/>
                </a:solidFill>
              </a:rPr>
              <a:pPr eaLnBrk="1" hangingPunct="1"/>
              <a:t>01/05/2020</a:t>
            </a:fld>
            <a:endParaRPr lang="en-US" sz="1600" smtClean="0">
              <a:solidFill>
                <a:schemeClr val="folHlink"/>
              </a:solidFill>
            </a:endParaRP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Nuclear power stations</a:t>
            </a:r>
          </a:p>
        </p:txBody>
      </p:sp>
      <p:pic>
        <p:nvPicPr>
          <p:cNvPr id="60421" name="Picture 5" descr="pressurised water reactor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10159"/>
            <a:ext cx="9144000" cy="472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733425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dirty="0" smtClean="0">
                <a:solidFill>
                  <a:srgbClr val="66CCFF"/>
                </a:solidFill>
              </a:rPr>
              <a:t>Nuclear power stations use reactions called “nuclear fission” reactions to generate energy:</a:t>
            </a:r>
            <a:endParaRPr lang="en-GB" dirty="0">
              <a:solidFill>
                <a:srgbClr val="66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6227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9774935-AFE5-4449-9614-8E98CDD4E23D}" type="datetime1">
              <a:rPr lang="en-GB" sz="1600" smtClean="0">
                <a:solidFill>
                  <a:schemeClr val="bg2"/>
                </a:solidFill>
              </a:rPr>
              <a:pPr eaLnBrk="1" hangingPunct="1"/>
              <a:t>01/05/2020</a:t>
            </a:fld>
            <a:endParaRPr lang="en-GB" sz="1600" smtClean="0">
              <a:solidFill>
                <a:schemeClr val="bg2"/>
              </a:solidFill>
            </a:endParaRPr>
          </a:p>
        </p:txBody>
      </p:sp>
      <p:sp>
        <p:nvSpPr>
          <p:cNvPr id="117763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269D1F2A-2CC7-49DD-8CFC-FEAC238BE5E8}" type="datetime1">
              <a:rPr lang="en-GB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sz="1600">
              <a:solidFill>
                <a:schemeClr val="bg2"/>
              </a:solidFill>
            </a:endParaRP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71513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Nuclear fission</a:t>
            </a:r>
          </a:p>
        </p:txBody>
      </p:sp>
      <p:sp>
        <p:nvSpPr>
          <p:cNvPr id="102403" name="Oval 3"/>
          <p:cNvSpPr>
            <a:spLocks noChangeArrowheads="1"/>
          </p:cNvSpPr>
          <p:nvPr/>
        </p:nvSpPr>
        <p:spPr bwMode="auto">
          <a:xfrm>
            <a:off x="381000" y="3124200"/>
            <a:ext cx="381000" cy="381000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404" name="Group 4"/>
          <p:cNvGrpSpPr>
            <a:grpSpLocks/>
          </p:cNvGrpSpPr>
          <p:nvPr/>
        </p:nvGrpSpPr>
        <p:grpSpPr bwMode="auto">
          <a:xfrm>
            <a:off x="1581150" y="2476500"/>
            <a:ext cx="1562100" cy="1657350"/>
            <a:chOff x="996" y="1560"/>
            <a:chExt cx="984" cy="1044"/>
          </a:xfrm>
        </p:grpSpPr>
        <p:grpSp>
          <p:nvGrpSpPr>
            <p:cNvPr id="117864" name="Group 5"/>
            <p:cNvGrpSpPr>
              <a:grpSpLocks/>
            </p:cNvGrpSpPr>
            <p:nvPr/>
          </p:nvGrpSpPr>
          <p:grpSpPr bwMode="auto">
            <a:xfrm>
              <a:off x="1128" y="1644"/>
              <a:ext cx="816" cy="864"/>
              <a:chOff x="1128" y="1644"/>
              <a:chExt cx="816" cy="864"/>
            </a:xfrm>
          </p:grpSpPr>
          <p:sp>
            <p:nvSpPr>
              <p:cNvPr id="102406" name="Oval 6"/>
              <p:cNvSpPr>
                <a:spLocks noChangeArrowheads="1"/>
              </p:cNvSpPr>
              <p:nvPr/>
            </p:nvSpPr>
            <p:spPr bwMode="auto">
              <a:xfrm>
                <a:off x="1272" y="174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07" name="Oval 7"/>
              <p:cNvSpPr>
                <a:spLocks noChangeArrowheads="1"/>
              </p:cNvSpPr>
              <p:nvPr/>
            </p:nvSpPr>
            <p:spPr bwMode="auto">
              <a:xfrm>
                <a:off x="1224" y="193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83" name="Oval 8"/>
              <p:cNvSpPr>
                <a:spLocks noChangeArrowheads="1"/>
              </p:cNvSpPr>
              <p:nvPr/>
            </p:nvSpPr>
            <p:spPr bwMode="auto">
              <a:xfrm>
                <a:off x="1368" y="19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84" name="Oval 9"/>
              <p:cNvSpPr>
                <a:spLocks noChangeArrowheads="1"/>
              </p:cNvSpPr>
              <p:nvPr/>
            </p:nvSpPr>
            <p:spPr bwMode="auto">
              <a:xfrm>
                <a:off x="1416" y="188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10" name="Oval 10"/>
              <p:cNvSpPr>
                <a:spLocks noChangeArrowheads="1"/>
              </p:cNvSpPr>
              <p:nvPr/>
            </p:nvSpPr>
            <p:spPr bwMode="auto">
              <a:xfrm>
                <a:off x="1320" y="21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86" name="Oval 11"/>
              <p:cNvSpPr>
                <a:spLocks noChangeArrowheads="1"/>
              </p:cNvSpPr>
              <p:nvPr/>
            </p:nvSpPr>
            <p:spPr bwMode="auto">
              <a:xfrm>
                <a:off x="1128" y="183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87" name="Oval 12"/>
              <p:cNvSpPr>
                <a:spLocks noChangeArrowheads="1"/>
              </p:cNvSpPr>
              <p:nvPr/>
            </p:nvSpPr>
            <p:spPr bwMode="auto">
              <a:xfrm>
                <a:off x="1176" y="21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13" name="Oval 13"/>
              <p:cNvSpPr>
                <a:spLocks noChangeArrowheads="1"/>
              </p:cNvSpPr>
              <p:nvPr/>
            </p:nvSpPr>
            <p:spPr bwMode="auto">
              <a:xfrm>
                <a:off x="1512" y="202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89" name="Oval 14"/>
              <p:cNvSpPr>
                <a:spLocks noChangeArrowheads="1"/>
              </p:cNvSpPr>
              <p:nvPr/>
            </p:nvSpPr>
            <p:spPr bwMode="auto">
              <a:xfrm>
                <a:off x="1560" y="22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15" name="Oval 15"/>
              <p:cNvSpPr>
                <a:spLocks noChangeArrowheads="1"/>
              </p:cNvSpPr>
              <p:nvPr/>
            </p:nvSpPr>
            <p:spPr bwMode="auto">
              <a:xfrm>
                <a:off x="1704" y="21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16" name="Oval 16"/>
              <p:cNvSpPr>
                <a:spLocks noChangeArrowheads="1"/>
              </p:cNvSpPr>
              <p:nvPr/>
            </p:nvSpPr>
            <p:spPr bwMode="auto">
              <a:xfrm>
                <a:off x="1512" y="178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92" name="Oval 17"/>
              <p:cNvSpPr>
                <a:spLocks noChangeArrowheads="1"/>
              </p:cNvSpPr>
              <p:nvPr/>
            </p:nvSpPr>
            <p:spPr bwMode="auto">
              <a:xfrm>
                <a:off x="1656" y="19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18" name="Oval 18"/>
              <p:cNvSpPr>
                <a:spLocks noChangeArrowheads="1"/>
              </p:cNvSpPr>
              <p:nvPr/>
            </p:nvSpPr>
            <p:spPr bwMode="auto">
              <a:xfrm>
                <a:off x="1416" y="22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94" name="Oval 19"/>
              <p:cNvSpPr>
                <a:spLocks noChangeArrowheads="1"/>
              </p:cNvSpPr>
              <p:nvPr/>
            </p:nvSpPr>
            <p:spPr bwMode="auto">
              <a:xfrm>
                <a:off x="1656" y="178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95" name="Oval 20"/>
              <p:cNvSpPr>
                <a:spLocks noChangeArrowheads="1"/>
              </p:cNvSpPr>
              <p:nvPr/>
            </p:nvSpPr>
            <p:spPr bwMode="auto">
              <a:xfrm>
                <a:off x="1464" y="164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21" name="Oval 21"/>
              <p:cNvSpPr>
                <a:spLocks noChangeArrowheads="1"/>
              </p:cNvSpPr>
              <p:nvPr/>
            </p:nvSpPr>
            <p:spPr bwMode="auto">
              <a:xfrm>
                <a:off x="1272" y="22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102422" name="Oval 22"/>
            <p:cNvSpPr>
              <a:spLocks noChangeArrowheads="1"/>
            </p:cNvSpPr>
            <p:nvPr/>
          </p:nvSpPr>
          <p:spPr bwMode="auto">
            <a:xfrm>
              <a:off x="1740" y="1908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23" name="Oval 23"/>
            <p:cNvSpPr>
              <a:spLocks noChangeArrowheads="1"/>
            </p:cNvSpPr>
            <p:nvPr/>
          </p:nvSpPr>
          <p:spPr bwMode="auto">
            <a:xfrm>
              <a:off x="1620" y="236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7867" name="Oval 24"/>
            <p:cNvSpPr>
              <a:spLocks noChangeArrowheads="1"/>
            </p:cNvSpPr>
            <p:nvPr/>
          </p:nvSpPr>
          <p:spPr bwMode="auto">
            <a:xfrm>
              <a:off x="1500" y="210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868" name="Oval 25"/>
            <p:cNvSpPr>
              <a:spLocks noChangeArrowheads="1"/>
            </p:cNvSpPr>
            <p:nvPr/>
          </p:nvSpPr>
          <p:spPr bwMode="auto">
            <a:xfrm>
              <a:off x="1152" y="2268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6" name="Oval 26"/>
            <p:cNvSpPr>
              <a:spLocks noChangeArrowheads="1"/>
            </p:cNvSpPr>
            <p:nvPr/>
          </p:nvSpPr>
          <p:spPr bwMode="auto">
            <a:xfrm>
              <a:off x="1260" y="1812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7870" name="Oval 27"/>
            <p:cNvSpPr>
              <a:spLocks noChangeArrowheads="1"/>
            </p:cNvSpPr>
            <p:nvPr/>
          </p:nvSpPr>
          <p:spPr bwMode="auto">
            <a:xfrm>
              <a:off x="1404" y="235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871" name="Oval 28"/>
            <p:cNvSpPr>
              <a:spLocks noChangeArrowheads="1"/>
            </p:cNvSpPr>
            <p:nvPr/>
          </p:nvSpPr>
          <p:spPr bwMode="auto">
            <a:xfrm>
              <a:off x="99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9" name="Oval 29"/>
            <p:cNvSpPr>
              <a:spLocks noChangeArrowheads="1"/>
            </p:cNvSpPr>
            <p:nvPr/>
          </p:nvSpPr>
          <p:spPr bwMode="auto">
            <a:xfrm>
              <a:off x="1176" y="1968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7873" name="Oval 30"/>
            <p:cNvSpPr>
              <a:spLocks noChangeArrowheads="1"/>
            </p:cNvSpPr>
            <p:nvPr/>
          </p:nvSpPr>
          <p:spPr bwMode="auto">
            <a:xfrm>
              <a:off x="1344" y="207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1" name="Oval 31"/>
            <p:cNvSpPr>
              <a:spLocks noChangeArrowheads="1"/>
            </p:cNvSpPr>
            <p:nvPr/>
          </p:nvSpPr>
          <p:spPr bwMode="auto">
            <a:xfrm>
              <a:off x="1500" y="1872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2432" name="Oval 32"/>
            <p:cNvSpPr>
              <a:spLocks noChangeArrowheads="1"/>
            </p:cNvSpPr>
            <p:nvPr/>
          </p:nvSpPr>
          <p:spPr bwMode="auto">
            <a:xfrm>
              <a:off x="996" y="2148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7876" name="Oval 33"/>
            <p:cNvSpPr>
              <a:spLocks noChangeArrowheads="1"/>
            </p:cNvSpPr>
            <p:nvPr/>
          </p:nvSpPr>
          <p:spPr bwMode="auto">
            <a:xfrm>
              <a:off x="1272" y="236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4" name="Oval 34"/>
            <p:cNvSpPr>
              <a:spLocks noChangeArrowheads="1"/>
            </p:cNvSpPr>
            <p:nvPr/>
          </p:nvSpPr>
          <p:spPr bwMode="auto">
            <a:xfrm>
              <a:off x="1296" y="156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7878" name="Oval 35"/>
            <p:cNvSpPr>
              <a:spLocks noChangeArrowheads="1"/>
            </p:cNvSpPr>
            <p:nvPr/>
          </p:nvSpPr>
          <p:spPr bwMode="auto">
            <a:xfrm>
              <a:off x="100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879" name="Oval 36"/>
            <p:cNvSpPr>
              <a:spLocks noChangeArrowheads="1"/>
            </p:cNvSpPr>
            <p:nvPr/>
          </p:nvSpPr>
          <p:spPr bwMode="auto">
            <a:xfrm>
              <a:off x="1692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7" name="Oval 37"/>
            <p:cNvSpPr>
              <a:spLocks noChangeArrowheads="1"/>
            </p:cNvSpPr>
            <p:nvPr/>
          </p:nvSpPr>
          <p:spPr bwMode="auto">
            <a:xfrm>
              <a:off x="1164" y="1656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2438" name="Group 38"/>
          <p:cNvGrpSpPr>
            <a:grpSpLocks/>
          </p:cNvGrpSpPr>
          <p:nvPr/>
        </p:nvGrpSpPr>
        <p:grpSpPr bwMode="auto">
          <a:xfrm>
            <a:off x="4057650" y="2000250"/>
            <a:ext cx="1314450" cy="2495550"/>
            <a:chOff x="2556" y="1260"/>
            <a:chExt cx="828" cy="1572"/>
          </a:xfrm>
        </p:grpSpPr>
        <p:grpSp>
          <p:nvGrpSpPr>
            <p:cNvPr id="117830" name="Group 39"/>
            <p:cNvGrpSpPr>
              <a:grpSpLocks/>
            </p:cNvGrpSpPr>
            <p:nvPr/>
          </p:nvGrpSpPr>
          <p:grpSpPr bwMode="auto">
            <a:xfrm>
              <a:off x="2568" y="1968"/>
              <a:ext cx="816" cy="864"/>
              <a:chOff x="1728" y="1680"/>
              <a:chExt cx="816" cy="864"/>
            </a:xfrm>
          </p:grpSpPr>
          <p:sp>
            <p:nvSpPr>
              <p:cNvPr id="102440" name="Oval 40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41" name="Oval 41"/>
              <p:cNvSpPr>
                <a:spLocks noChangeArrowheads="1"/>
              </p:cNvSpPr>
              <p:nvPr/>
            </p:nvSpPr>
            <p:spPr bwMode="auto">
              <a:xfrm>
                <a:off x="1824" y="19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50" name="Oval 42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51" name="Oval 43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44" name="Oval 44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53" name="Oval 45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54" name="Oval 46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47" name="Oval 47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56" name="Oval 48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49" name="Oval 49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50" name="Oval 50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59" name="Oval 51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52" name="Oval 52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61" name="Oval 53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62" name="Oval 54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55" name="Oval 55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7831" name="Group 56"/>
            <p:cNvGrpSpPr>
              <a:grpSpLocks/>
            </p:cNvGrpSpPr>
            <p:nvPr/>
          </p:nvGrpSpPr>
          <p:grpSpPr bwMode="auto">
            <a:xfrm>
              <a:off x="2556" y="1260"/>
              <a:ext cx="816" cy="864"/>
              <a:chOff x="1728" y="1680"/>
              <a:chExt cx="816" cy="864"/>
            </a:xfrm>
          </p:grpSpPr>
          <p:sp>
            <p:nvSpPr>
              <p:cNvPr id="102457" name="Oval 57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58" name="Oval 58"/>
              <p:cNvSpPr>
                <a:spLocks noChangeArrowheads="1"/>
              </p:cNvSpPr>
              <p:nvPr/>
            </p:nvSpPr>
            <p:spPr bwMode="auto">
              <a:xfrm>
                <a:off x="1824" y="19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34" name="Oval 59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35" name="Oval 60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61" name="Oval 61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37" name="Oval 62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38" name="Oval 63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64" name="Oval 64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40" name="Oval 65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66" name="Oval 66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67" name="Oval 67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43" name="Oval 68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69" name="Oval 69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45" name="Oval 70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46" name="Oval 71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72" name="Oval 72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02473" name="Group 73"/>
          <p:cNvGrpSpPr>
            <a:grpSpLocks/>
          </p:cNvGrpSpPr>
          <p:nvPr/>
        </p:nvGrpSpPr>
        <p:grpSpPr bwMode="auto">
          <a:xfrm>
            <a:off x="6210300" y="1066800"/>
            <a:ext cx="1333500" cy="4495800"/>
            <a:chOff x="3912" y="672"/>
            <a:chExt cx="840" cy="2832"/>
          </a:xfrm>
        </p:grpSpPr>
        <p:grpSp>
          <p:nvGrpSpPr>
            <p:cNvPr id="117796" name="Group 74"/>
            <p:cNvGrpSpPr>
              <a:grpSpLocks/>
            </p:cNvGrpSpPr>
            <p:nvPr/>
          </p:nvGrpSpPr>
          <p:grpSpPr bwMode="auto">
            <a:xfrm>
              <a:off x="3936" y="2640"/>
              <a:ext cx="816" cy="864"/>
              <a:chOff x="1728" y="1680"/>
              <a:chExt cx="816" cy="864"/>
            </a:xfrm>
          </p:grpSpPr>
          <p:sp>
            <p:nvSpPr>
              <p:cNvPr id="102475" name="Oval 75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76" name="Oval 76"/>
              <p:cNvSpPr>
                <a:spLocks noChangeArrowheads="1"/>
              </p:cNvSpPr>
              <p:nvPr/>
            </p:nvSpPr>
            <p:spPr bwMode="auto">
              <a:xfrm>
                <a:off x="1824" y="19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16" name="Oval 77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17" name="Oval 78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79" name="Oval 79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19" name="Oval 80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20" name="Oval 81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82" name="Oval 82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22" name="Oval 83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84" name="Oval 84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85" name="Oval 85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25" name="Oval 86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87" name="Oval 87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27" name="Oval 88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28" name="Oval 89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90" name="Oval 90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7797" name="Group 91"/>
            <p:cNvGrpSpPr>
              <a:grpSpLocks/>
            </p:cNvGrpSpPr>
            <p:nvPr/>
          </p:nvGrpSpPr>
          <p:grpSpPr bwMode="auto">
            <a:xfrm>
              <a:off x="3912" y="672"/>
              <a:ext cx="816" cy="864"/>
              <a:chOff x="1728" y="1680"/>
              <a:chExt cx="816" cy="864"/>
            </a:xfrm>
          </p:grpSpPr>
          <p:sp>
            <p:nvSpPr>
              <p:cNvPr id="102492" name="Oval 92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493" name="Oval 93"/>
              <p:cNvSpPr>
                <a:spLocks noChangeArrowheads="1"/>
              </p:cNvSpPr>
              <p:nvPr/>
            </p:nvSpPr>
            <p:spPr bwMode="auto">
              <a:xfrm>
                <a:off x="1824" y="19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00" name="Oval 94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01" name="Oval 95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96" name="Oval 96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03" name="Oval 97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04" name="Oval 98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99" name="Oval 99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06" name="Oval 100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01" name="Oval 101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2502" name="Oval 102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09" name="Oval 103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04" name="Oval 104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7811" name="Oval 105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7812" name="Oval 106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507" name="Oval 107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02508" name="Group 108"/>
          <p:cNvGrpSpPr>
            <a:grpSpLocks/>
          </p:cNvGrpSpPr>
          <p:nvPr/>
        </p:nvGrpSpPr>
        <p:grpSpPr bwMode="auto">
          <a:xfrm>
            <a:off x="8305800" y="2038350"/>
            <a:ext cx="609600" cy="2533650"/>
            <a:chOff x="5232" y="1284"/>
            <a:chExt cx="384" cy="1596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17793" name="Oval 109"/>
            <p:cNvSpPr>
              <a:spLocks noChangeArrowheads="1"/>
            </p:cNvSpPr>
            <p:nvPr/>
          </p:nvSpPr>
          <p:spPr bwMode="auto">
            <a:xfrm>
              <a:off x="5232" y="264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94" name="Oval 110"/>
            <p:cNvSpPr>
              <a:spLocks noChangeArrowheads="1"/>
            </p:cNvSpPr>
            <p:nvPr/>
          </p:nvSpPr>
          <p:spPr bwMode="auto">
            <a:xfrm>
              <a:off x="5376" y="1992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95" name="Oval 111"/>
            <p:cNvSpPr>
              <a:spLocks noChangeArrowheads="1"/>
            </p:cNvSpPr>
            <p:nvPr/>
          </p:nvSpPr>
          <p:spPr bwMode="auto">
            <a:xfrm>
              <a:off x="5268" y="1284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512" name="AutoShape 112"/>
          <p:cNvSpPr>
            <a:spLocks noChangeArrowheads="1"/>
          </p:cNvSpPr>
          <p:nvPr/>
        </p:nvSpPr>
        <p:spPr bwMode="auto">
          <a:xfrm>
            <a:off x="914400" y="3124200"/>
            <a:ext cx="533400" cy="438150"/>
          </a:xfrm>
          <a:prstGeom prst="rightArrow">
            <a:avLst>
              <a:gd name="adj1" fmla="val 50000"/>
              <a:gd name="adj2" fmla="val 30435"/>
            </a:avLst>
          </a:prstGeom>
          <a:solidFill>
            <a:srgbClr val="FFCC00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13" name="AutoShape 113"/>
          <p:cNvSpPr>
            <a:spLocks noChangeArrowheads="1"/>
          </p:cNvSpPr>
          <p:nvPr/>
        </p:nvSpPr>
        <p:spPr bwMode="auto">
          <a:xfrm>
            <a:off x="3352800" y="3124200"/>
            <a:ext cx="533400" cy="438150"/>
          </a:xfrm>
          <a:prstGeom prst="rightArrow">
            <a:avLst>
              <a:gd name="adj1" fmla="val 50000"/>
              <a:gd name="adj2" fmla="val 30435"/>
            </a:avLst>
          </a:prstGeom>
          <a:solidFill>
            <a:srgbClr val="FFCC00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514" name="Group 114"/>
          <p:cNvGrpSpPr>
            <a:grpSpLocks/>
          </p:cNvGrpSpPr>
          <p:nvPr/>
        </p:nvGrpSpPr>
        <p:grpSpPr bwMode="auto">
          <a:xfrm>
            <a:off x="5562600" y="1981200"/>
            <a:ext cx="533400" cy="2571750"/>
            <a:chOff x="3504" y="1248"/>
            <a:chExt cx="336" cy="1620"/>
          </a:xfrm>
        </p:grpSpPr>
        <p:sp>
          <p:nvSpPr>
            <p:cNvPr id="117791" name="AutoShape 115"/>
            <p:cNvSpPr>
              <a:spLocks noChangeArrowheads="1"/>
            </p:cNvSpPr>
            <p:nvPr/>
          </p:nvSpPr>
          <p:spPr bwMode="auto">
            <a:xfrm rot="1865196">
              <a:off x="3504" y="2592"/>
              <a:ext cx="336" cy="276"/>
            </a:xfrm>
            <a:prstGeom prst="rightArrow">
              <a:avLst>
                <a:gd name="adj1" fmla="val 50000"/>
                <a:gd name="adj2" fmla="val 30435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92" name="AutoShape 116"/>
            <p:cNvSpPr>
              <a:spLocks noChangeArrowheads="1"/>
            </p:cNvSpPr>
            <p:nvPr/>
          </p:nvSpPr>
          <p:spPr bwMode="auto">
            <a:xfrm rot="-1704349">
              <a:off x="3504" y="1248"/>
              <a:ext cx="336" cy="276"/>
            </a:xfrm>
            <a:prstGeom prst="rightArrow">
              <a:avLst>
                <a:gd name="adj1" fmla="val 50000"/>
                <a:gd name="adj2" fmla="val 30435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517" name="Group 117"/>
          <p:cNvGrpSpPr>
            <a:grpSpLocks/>
          </p:cNvGrpSpPr>
          <p:nvPr/>
        </p:nvGrpSpPr>
        <p:grpSpPr bwMode="auto">
          <a:xfrm>
            <a:off x="7772400" y="2286000"/>
            <a:ext cx="685800" cy="2038350"/>
            <a:chOff x="4896" y="1440"/>
            <a:chExt cx="432" cy="1284"/>
          </a:xfrm>
        </p:grpSpPr>
        <p:sp>
          <p:nvSpPr>
            <p:cNvPr id="117788" name="AutoShape 118"/>
            <p:cNvSpPr>
              <a:spLocks noChangeArrowheads="1"/>
            </p:cNvSpPr>
            <p:nvPr/>
          </p:nvSpPr>
          <p:spPr bwMode="auto">
            <a:xfrm>
              <a:off x="4992" y="1968"/>
              <a:ext cx="336" cy="276"/>
            </a:xfrm>
            <a:prstGeom prst="rightArrow">
              <a:avLst>
                <a:gd name="adj1" fmla="val 50000"/>
                <a:gd name="adj2" fmla="val 30435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89" name="AutoShape 119"/>
            <p:cNvSpPr>
              <a:spLocks noChangeArrowheads="1"/>
            </p:cNvSpPr>
            <p:nvPr/>
          </p:nvSpPr>
          <p:spPr bwMode="auto">
            <a:xfrm rot="1865196">
              <a:off x="4896" y="2448"/>
              <a:ext cx="336" cy="276"/>
            </a:xfrm>
            <a:prstGeom prst="rightArrow">
              <a:avLst>
                <a:gd name="adj1" fmla="val 50000"/>
                <a:gd name="adj2" fmla="val 30435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90" name="AutoShape 120"/>
            <p:cNvSpPr>
              <a:spLocks noChangeArrowheads="1"/>
            </p:cNvSpPr>
            <p:nvPr/>
          </p:nvSpPr>
          <p:spPr bwMode="auto">
            <a:xfrm rot="-1704349">
              <a:off x="4944" y="1440"/>
              <a:ext cx="336" cy="276"/>
            </a:xfrm>
            <a:prstGeom prst="rightArrow">
              <a:avLst>
                <a:gd name="adj1" fmla="val 50000"/>
                <a:gd name="adj2" fmla="val 30435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521" name="AutoShape 121"/>
          <p:cNvSpPr>
            <a:spLocks noChangeArrowheads="1"/>
          </p:cNvSpPr>
          <p:nvPr/>
        </p:nvSpPr>
        <p:spPr bwMode="auto">
          <a:xfrm>
            <a:off x="5943600" y="2362200"/>
            <a:ext cx="2057400" cy="1828800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2522" name="Group 122"/>
          <p:cNvGrpSpPr>
            <a:grpSpLocks/>
          </p:cNvGrpSpPr>
          <p:nvPr/>
        </p:nvGrpSpPr>
        <p:grpSpPr bwMode="auto">
          <a:xfrm>
            <a:off x="1448603" y="4298951"/>
            <a:ext cx="2171521" cy="2201863"/>
            <a:chOff x="917" y="2736"/>
            <a:chExt cx="1158" cy="1387"/>
          </a:xfrm>
        </p:grpSpPr>
        <p:sp>
          <p:nvSpPr>
            <p:cNvPr id="117786" name="AutoShape 123"/>
            <p:cNvSpPr>
              <a:spLocks noChangeArrowheads="1"/>
            </p:cNvSpPr>
            <p:nvPr/>
          </p:nvSpPr>
          <p:spPr bwMode="auto">
            <a:xfrm>
              <a:off x="1344" y="2736"/>
              <a:ext cx="192" cy="912"/>
            </a:xfrm>
            <a:prstGeom prst="upArrow">
              <a:avLst>
                <a:gd name="adj1" fmla="val 50000"/>
                <a:gd name="adj2" fmla="val 118750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87" name="Text Box 124"/>
            <p:cNvSpPr txBox="1">
              <a:spLocks noChangeArrowheads="1"/>
            </p:cNvSpPr>
            <p:nvPr/>
          </p:nvSpPr>
          <p:spPr bwMode="auto">
            <a:xfrm>
              <a:off x="917" y="3600"/>
              <a:ext cx="1158" cy="5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dirty="0" smtClean="0"/>
                <a:t>Uranium-235 nucleus</a:t>
              </a:r>
              <a:endParaRPr lang="en-GB" dirty="0"/>
            </a:p>
          </p:txBody>
        </p:sp>
      </p:grpSp>
      <p:grpSp>
        <p:nvGrpSpPr>
          <p:cNvPr id="102525" name="Group 125"/>
          <p:cNvGrpSpPr>
            <a:grpSpLocks/>
          </p:cNvGrpSpPr>
          <p:nvPr/>
        </p:nvGrpSpPr>
        <p:grpSpPr bwMode="auto">
          <a:xfrm>
            <a:off x="3962400" y="4572000"/>
            <a:ext cx="1447800" cy="1203325"/>
            <a:chOff x="2496" y="2880"/>
            <a:chExt cx="912" cy="758"/>
          </a:xfrm>
        </p:grpSpPr>
        <p:sp>
          <p:nvSpPr>
            <p:cNvPr id="117784" name="AutoShape 126"/>
            <p:cNvSpPr>
              <a:spLocks noChangeArrowheads="1"/>
            </p:cNvSpPr>
            <p:nvPr/>
          </p:nvSpPr>
          <p:spPr bwMode="auto">
            <a:xfrm>
              <a:off x="2880" y="2880"/>
              <a:ext cx="144" cy="480"/>
            </a:xfrm>
            <a:prstGeom prst="upArrow">
              <a:avLst>
                <a:gd name="adj1" fmla="val 50000"/>
                <a:gd name="adj2" fmla="val 83333"/>
              </a:avLst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85" name="Text Box 127"/>
            <p:cNvSpPr txBox="1">
              <a:spLocks noChangeArrowheads="1"/>
            </p:cNvSpPr>
            <p:nvPr/>
          </p:nvSpPr>
          <p:spPr bwMode="auto">
            <a:xfrm>
              <a:off x="2496" y="3120"/>
              <a:ext cx="912" cy="518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Unstable nucleus</a:t>
              </a:r>
            </a:p>
          </p:txBody>
        </p:sp>
      </p:grpSp>
      <p:sp>
        <p:nvSpPr>
          <p:cNvPr id="102528" name="Text Box 128"/>
          <p:cNvSpPr txBox="1">
            <a:spLocks noChangeArrowheads="1"/>
          </p:cNvSpPr>
          <p:nvPr/>
        </p:nvSpPr>
        <p:spPr bwMode="auto">
          <a:xfrm>
            <a:off x="5943600" y="5670550"/>
            <a:ext cx="2057400" cy="12003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dirty="0"/>
              <a:t>New nuclei </a:t>
            </a:r>
            <a:r>
              <a:rPr lang="en-GB" dirty="0" smtClean="0"/>
              <a:t>roughly equal in size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6667500" y="233467"/>
            <a:ext cx="2496821" cy="1619155"/>
            <a:chOff x="6667500" y="233467"/>
            <a:chExt cx="2496821" cy="1619155"/>
          </a:xfrm>
        </p:grpSpPr>
        <p:sp>
          <p:nvSpPr>
            <p:cNvPr id="117782" name="AutoShape 130"/>
            <p:cNvSpPr>
              <a:spLocks noChangeArrowheads="1"/>
            </p:cNvSpPr>
            <p:nvPr/>
          </p:nvSpPr>
          <p:spPr bwMode="auto">
            <a:xfrm rot="10800000">
              <a:off x="8311347" y="1064464"/>
              <a:ext cx="325755" cy="788158"/>
            </a:xfrm>
            <a:prstGeom prst="upArrow">
              <a:avLst>
                <a:gd name="adj1" fmla="val 50000"/>
                <a:gd name="adj2" fmla="val 83333"/>
              </a:avLst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783" name="Text Box 131"/>
            <p:cNvSpPr txBox="1">
              <a:spLocks noChangeArrowheads="1"/>
            </p:cNvSpPr>
            <p:nvPr/>
          </p:nvSpPr>
          <p:spPr bwMode="auto">
            <a:xfrm>
              <a:off x="6667500" y="233467"/>
              <a:ext cx="2496821" cy="830997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dirty="0"/>
                <a:t>More </a:t>
              </a:r>
              <a:r>
                <a:rPr lang="en-GB" dirty="0" smtClean="0"/>
                <a:t>neutrons and gamma rays</a:t>
              </a:r>
              <a:endParaRPr lang="en-GB" dirty="0"/>
            </a:p>
          </p:txBody>
        </p:sp>
      </p:grpSp>
      <p:grpSp>
        <p:nvGrpSpPr>
          <p:cNvPr id="102532" name="Group 132"/>
          <p:cNvGrpSpPr>
            <a:grpSpLocks/>
          </p:cNvGrpSpPr>
          <p:nvPr/>
        </p:nvGrpSpPr>
        <p:grpSpPr bwMode="auto">
          <a:xfrm>
            <a:off x="228600" y="3657600"/>
            <a:ext cx="1371600" cy="1219200"/>
            <a:chOff x="144" y="2304"/>
            <a:chExt cx="864" cy="768"/>
          </a:xfrm>
        </p:grpSpPr>
        <p:sp>
          <p:nvSpPr>
            <p:cNvPr id="117780" name="Text Box 133"/>
            <p:cNvSpPr txBox="1">
              <a:spLocks noChangeArrowheads="1"/>
            </p:cNvSpPr>
            <p:nvPr/>
          </p:nvSpPr>
          <p:spPr bwMode="auto">
            <a:xfrm>
              <a:off x="144" y="2784"/>
              <a:ext cx="864" cy="288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Neutron</a:t>
              </a:r>
            </a:p>
          </p:txBody>
        </p:sp>
        <p:sp>
          <p:nvSpPr>
            <p:cNvPr id="117781" name="AutoShape 134"/>
            <p:cNvSpPr>
              <a:spLocks noChangeArrowheads="1"/>
            </p:cNvSpPr>
            <p:nvPr/>
          </p:nvSpPr>
          <p:spPr bwMode="auto">
            <a:xfrm>
              <a:off x="288" y="2304"/>
              <a:ext cx="144" cy="480"/>
            </a:xfrm>
            <a:prstGeom prst="upArrow">
              <a:avLst>
                <a:gd name="adj1" fmla="val 50000"/>
                <a:gd name="adj2" fmla="val 83333"/>
              </a:avLst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0" y="685800"/>
            <a:ext cx="565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CCCC"/>
                </a:solidFill>
              </a:rPr>
              <a:t>Nuclear fission is the splitting a large unstable nucleus to release energy and smaller products with kinetic energy:</a:t>
            </a:r>
            <a:endParaRPr lang="en-GB" dirty="0">
              <a:solidFill>
                <a:srgbClr val="FFCCCC"/>
              </a:solidFill>
            </a:endParaRPr>
          </a:p>
        </p:txBody>
      </p:sp>
      <p:grpSp>
        <p:nvGrpSpPr>
          <p:cNvPr id="139" name="Group 111"/>
          <p:cNvGrpSpPr>
            <a:grpSpLocks/>
          </p:cNvGrpSpPr>
          <p:nvPr/>
        </p:nvGrpSpPr>
        <p:grpSpPr bwMode="auto">
          <a:xfrm rot="20907554">
            <a:off x="8429977" y="2750456"/>
            <a:ext cx="526585" cy="221344"/>
            <a:chOff x="2688" y="960"/>
            <a:chExt cx="1535" cy="623"/>
          </a:xfrm>
        </p:grpSpPr>
        <p:grpSp>
          <p:nvGrpSpPr>
            <p:cNvPr id="140" name="Group 112"/>
            <p:cNvGrpSpPr>
              <a:grpSpLocks/>
            </p:cNvGrpSpPr>
            <p:nvPr/>
          </p:nvGrpSpPr>
          <p:grpSpPr bwMode="auto">
            <a:xfrm>
              <a:off x="2688" y="1248"/>
              <a:ext cx="383" cy="335"/>
              <a:chOff x="1632" y="2688"/>
              <a:chExt cx="383" cy="335"/>
            </a:xfrm>
          </p:grpSpPr>
          <p:sp>
            <p:nvSpPr>
              <p:cNvPr id="150" name="Arc 113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1" name="Arc 114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41" name="Group 115"/>
            <p:cNvGrpSpPr>
              <a:grpSpLocks/>
            </p:cNvGrpSpPr>
            <p:nvPr/>
          </p:nvGrpSpPr>
          <p:grpSpPr bwMode="auto">
            <a:xfrm>
              <a:off x="3456" y="1248"/>
              <a:ext cx="383" cy="335"/>
              <a:chOff x="1632" y="2688"/>
              <a:chExt cx="383" cy="335"/>
            </a:xfrm>
          </p:grpSpPr>
          <p:sp>
            <p:nvSpPr>
              <p:cNvPr id="148" name="Arc 116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9" name="Arc 117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42" name="Group 118"/>
            <p:cNvGrpSpPr>
              <a:grpSpLocks/>
            </p:cNvGrpSpPr>
            <p:nvPr/>
          </p:nvGrpSpPr>
          <p:grpSpPr bwMode="auto">
            <a:xfrm flipV="1">
              <a:off x="3840" y="960"/>
              <a:ext cx="383" cy="335"/>
              <a:chOff x="1632" y="2688"/>
              <a:chExt cx="383" cy="335"/>
            </a:xfrm>
          </p:grpSpPr>
          <p:sp>
            <p:nvSpPr>
              <p:cNvPr id="146" name="Arc 119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7" name="Arc 120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43" name="Group 121"/>
            <p:cNvGrpSpPr>
              <a:grpSpLocks/>
            </p:cNvGrpSpPr>
            <p:nvPr/>
          </p:nvGrpSpPr>
          <p:grpSpPr bwMode="auto">
            <a:xfrm flipV="1">
              <a:off x="3072" y="960"/>
              <a:ext cx="383" cy="335"/>
              <a:chOff x="1632" y="2688"/>
              <a:chExt cx="383" cy="335"/>
            </a:xfrm>
          </p:grpSpPr>
          <p:sp>
            <p:nvSpPr>
              <p:cNvPr id="144" name="Arc 122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5" name="Arc 123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152" name="Group 111"/>
          <p:cNvGrpSpPr>
            <a:grpSpLocks/>
          </p:cNvGrpSpPr>
          <p:nvPr/>
        </p:nvGrpSpPr>
        <p:grpSpPr bwMode="auto">
          <a:xfrm rot="1104948">
            <a:off x="8431480" y="3709668"/>
            <a:ext cx="526585" cy="221344"/>
            <a:chOff x="2688" y="960"/>
            <a:chExt cx="1535" cy="623"/>
          </a:xfrm>
        </p:grpSpPr>
        <p:grpSp>
          <p:nvGrpSpPr>
            <p:cNvPr id="153" name="Group 112"/>
            <p:cNvGrpSpPr>
              <a:grpSpLocks/>
            </p:cNvGrpSpPr>
            <p:nvPr/>
          </p:nvGrpSpPr>
          <p:grpSpPr bwMode="auto">
            <a:xfrm>
              <a:off x="2688" y="1248"/>
              <a:ext cx="383" cy="335"/>
              <a:chOff x="1632" y="2688"/>
              <a:chExt cx="383" cy="335"/>
            </a:xfrm>
          </p:grpSpPr>
          <p:sp>
            <p:nvSpPr>
              <p:cNvPr id="163" name="Arc 113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4" name="Arc 114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4" name="Group 115"/>
            <p:cNvGrpSpPr>
              <a:grpSpLocks/>
            </p:cNvGrpSpPr>
            <p:nvPr/>
          </p:nvGrpSpPr>
          <p:grpSpPr bwMode="auto">
            <a:xfrm>
              <a:off x="3456" y="1248"/>
              <a:ext cx="383" cy="335"/>
              <a:chOff x="1632" y="2688"/>
              <a:chExt cx="383" cy="335"/>
            </a:xfrm>
          </p:grpSpPr>
          <p:sp>
            <p:nvSpPr>
              <p:cNvPr id="161" name="Arc 116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2" name="Arc 117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5" name="Group 118"/>
            <p:cNvGrpSpPr>
              <a:grpSpLocks/>
            </p:cNvGrpSpPr>
            <p:nvPr/>
          </p:nvGrpSpPr>
          <p:grpSpPr bwMode="auto">
            <a:xfrm flipV="1">
              <a:off x="3840" y="960"/>
              <a:ext cx="383" cy="335"/>
              <a:chOff x="1632" y="2688"/>
              <a:chExt cx="383" cy="335"/>
            </a:xfrm>
          </p:grpSpPr>
          <p:sp>
            <p:nvSpPr>
              <p:cNvPr id="159" name="Arc 119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0" name="Arc 120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56" name="Group 121"/>
            <p:cNvGrpSpPr>
              <a:grpSpLocks/>
            </p:cNvGrpSpPr>
            <p:nvPr/>
          </p:nvGrpSpPr>
          <p:grpSpPr bwMode="auto">
            <a:xfrm flipV="1">
              <a:off x="3072" y="960"/>
              <a:ext cx="383" cy="335"/>
              <a:chOff x="1632" y="2688"/>
              <a:chExt cx="383" cy="335"/>
            </a:xfrm>
          </p:grpSpPr>
          <p:sp>
            <p:nvSpPr>
              <p:cNvPr id="157" name="Arc 122"/>
              <p:cNvSpPr>
                <a:spLocks/>
              </p:cNvSpPr>
              <p:nvPr/>
            </p:nvSpPr>
            <p:spPr bwMode="auto">
              <a:xfrm flipV="1">
                <a:off x="1825" y="2689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8" name="Arc 123"/>
              <p:cNvSpPr>
                <a:spLocks/>
              </p:cNvSpPr>
              <p:nvPr/>
            </p:nvSpPr>
            <p:spPr bwMode="auto">
              <a:xfrm flipH="1" flipV="1">
                <a:off x="1632" y="2688"/>
                <a:ext cx="190" cy="33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618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2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2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2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2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animBg="1"/>
      <p:bldP spid="102512" grpId="0" animBg="1"/>
      <p:bldP spid="102513" grpId="0" animBg="1"/>
      <p:bldP spid="102521" grpId="0" animBg="1"/>
      <p:bldP spid="102528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A6F8C09-14AB-4155-B068-593AED85EC3B}" type="datetime1">
              <a:rPr lang="en-GB" sz="1600" smtClean="0">
                <a:solidFill>
                  <a:schemeClr val="bg2"/>
                </a:solidFill>
              </a:rPr>
              <a:pPr eaLnBrk="1" hangingPunct="1"/>
              <a:t>01/05/2020</a:t>
            </a:fld>
            <a:endParaRPr lang="en-GB" sz="1600" smtClean="0">
              <a:solidFill>
                <a:schemeClr val="bg2"/>
              </a:solidFill>
            </a:endParaRPr>
          </a:p>
        </p:txBody>
      </p:sp>
      <p:sp>
        <p:nvSpPr>
          <p:cNvPr id="118787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CE742145-C52F-4997-AFB6-748573B89F33}" type="datetime1">
              <a:rPr lang="en-GB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sz="1600">
              <a:solidFill>
                <a:schemeClr val="bg2"/>
              </a:solidFill>
            </a:endParaRP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534025" cy="671513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Chain reactions</a:t>
            </a:r>
          </a:p>
        </p:txBody>
      </p:sp>
      <p:sp>
        <p:nvSpPr>
          <p:cNvPr id="103427" name="Oval 3"/>
          <p:cNvSpPr>
            <a:spLocks noChangeArrowheads="1"/>
          </p:cNvSpPr>
          <p:nvPr/>
        </p:nvSpPr>
        <p:spPr bwMode="auto">
          <a:xfrm>
            <a:off x="381000" y="3271838"/>
            <a:ext cx="233363" cy="233362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428" name="Group 4"/>
          <p:cNvGrpSpPr>
            <a:grpSpLocks/>
          </p:cNvGrpSpPr>
          <p:nvPr/>
        </p:nvGrpSpPr>
        <p:grpSpPr bwMode="auto">
          <a:xfrm>
            <a:off x="2895600" y="2133600"/>
            <a:ext cx="812800" cy="2743200"/>
            <a:chOff x="3912" y="672"/>
            <a:chExt cx="840" cy="2832"/>
          </a:xfrm>
        </p:grpSpPr>
        <p:grpSp>
          <p:nvGrpSpPr>
            <p:cNvPr id="119073" name="Group 5"/>
            <p:cNvGrpSpPr>
              <a:grpSpLocks/>
            </p:cNvGrpSpPr>
            <p:nvPr/>
          </p:nvGrpSpPr>
          <p:grpSpPr bwMode="auto">
            <a:xfrm>
              <a:off x="3936" y="2640"/>
              <a:ext cx="816" cy="864"/>
              <a:chOff x="1728" y="1680"/>
              <a:chExt cx="816" cy="864"/>
            </a:xfrm>
          </p:grpSpPr>
          <p:sp>
            <p:nvSpPr>
              <p:cNvPr id="103430" name="Oval 6"/>
              <p:cNvSpPr>
                <a:spLocks noChangeArrowheads="1"/>
              </p:cNvSpPr>
              <p:nvPr/>
            </p:nvSpPr>
            <p:spPr bwMode="auto">
              <a:xfrm>
                <a:off x="1873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31" name="Oval 7"/>
              <p:cNvSpPr>
                <a:spLocks noChangeArrowheads="1"/>
              </p:cNvSpPr>
              <p:nvPr/>
            </p:nvSpPr>
            <p:spPr bwMode="auto">
              <a:xfrm>
                <a:off x="1824" y="1969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93" name="Oval 8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94" name="Oval 9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34" name="Oval 10"/>
              <p:cNvSpPr>
                <a:spLocks noChangeArrowheads="1"/>
              </p:cNvSpPr>
              <p:nvPr/>
            </p:nvSpPr>
            <p:spPr bwMode="auto">
              <a:xfrm>
                <a:off x="1922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96" name="Oval 11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97" name="Oval 12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37" name="Oval 13"/>
              <p:cNvSpPr>
                <a:spLocks noChangeArrowheads="1"/>
              </p:cNvSpPr>
              <p:nvPr/>
            </p:nvSpPr>
            <p:spPr bwMode="auto">
              <a:xfrm>
                <a:off x="2113" y="2064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99" name="Oval 14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39" name="Oval 15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40" name="Oval 16"/>
              <p:cNvSpPr>
                <a:spLocks noChangeArrowheads="1"/>
              </p:cNvSpPr>
              <p:nvPr/>
            </p:nvSpPr>
            <p:spPr bwMode="auto">
              <a:xfrm>
                <a:off x="2113" y="182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102" name="Oval 17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42" name="Oval 18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104" name="Oval 19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105" name="Oval 20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45" name="Oval 21"/>
              <p:cNvSpPr>
                <a:spLocks noChangeArrowheads="1"/>
              </p:cNvSpPr>
              <p:nvPr/>
            </p:nvSpPr>
            <p:spPr bwMode="auto">
              <a:xfrm>
                <a:off x="1873" y="2305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9074" name="Group 22"/>
            <p:cNvGrpSpPr>
              <a:grpSpLocks/>
            </p:cNvGrpSpPr>
            <p:nvPr/>
          </p:nvGrpSpPr>
          <p:grpSpPr bwMode="auto">
            <a:xfrm>
              <a:off x="3912" y="672"/>
              <a:ext cx="816" cy="864"/>
              <a:chOff x="1728" y="1680"/>
              <a:chExt cx="816" cy="864"/>
            </a:xfrm>
          </p:grpSpPr>
          <p:sp>
            <p:nvSpPr>
              <p:cNvPr id="103447" name="Oval 23"/>
              <p:cNvSpPr>
                <a:spLocks noChangeArrowheads="1"/>
              </p:cNvSpPr>
              <p:nvPr/>
            </p:nvSpPr>
            <p:spPr bwMode="auto">
              <a:xfrm>
                <a:off x="1872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48" name="Oval 24"/>
              <p:cNvSpPr>
                <a:spLocks noChangeArrowheads="1"/>
              </p:cNvSpPr>
              <p:nvPr/>
            </p:nvSpPr>
            <p:spPr bwMode="auto">
              <a:xfrm>
                <a:off x="1823" y="1968"/>
                <a:ext cx="241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77" name="Oval 25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78" name="Oval 26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1" name="Oval 27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80" name="Oval 28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81" name="Oval 29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4" name="Oval 30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83" name="Oval 31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6" name="Oval 32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57" name="Oval 33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86" name="Oval 34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9" name="Oval 35"/>
              <p:cNvSpPr>
                <a:spLocks noChangeArrowheads="1"/>
              </p:cNvSpPr>
              <p:nvPr/>
            </p:nvSpPr>
            <p:spPr bwMode="auto">
              <a:xfrm>
                <a:off x="2015" y="2255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88" name="Oval 36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89" name="Oval 37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62" name="Oval 38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03463" name="AutoShape 39"/>
          <p:cNvSpPr>
            <a:spLocks noChangeArrowheads="1"/>
          </p:cNvSpPr>
          <p:nvPr/>
        </p:nvSpPr>
        <p:spPr bwMode="auto">
          <a:xfrm>
            <a:off x="914400" y="3295650"/>
            <a:ext cx="325438" cy="266700"/>
          </a:xfrm>
          <a:prstGeom prst="rightArrow">
            <a:avLst>
              <a:gd name="adj1" fmla="val 50000"/>
              <a:gd name="adj2" fmla="val 30506"/>
            </a:avLst>
          </a:prstGeom>
          <a:solidFill>
            <a:srgbClr val="FFCC00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464" name="Group 40"/>
          <p:cNvGrpSpPr>
            <a:grpSpLocks/>
          </p:cNvGrpSpPr>
          <p:nvPr/>
        </p:nvGrpSpPr>
        <p:grpSpPr bwMode="auto">
          <a:xfrm>
            <a:off x="2362200" y="2667000"/>
            <a:ext cx="401638" cy="1570038"/>
            <a:chOff x="1488" y="1680"/>
            <a:chExt cx="253" cy="989"/>
          </a:xfrm>
        </p:grpSpPr>
        <p:sp>
          <p:nvSpPr>
            <p:cNvPr id="119069" name="AutoShape 41"/>
            <p:cNvSpPr>
              <a:spLocks noChangeArrowheads="1"/>
            </p:cNvSpPr>
            <p:nvPr/>
          </p:nvSpPr>
          <p:spPr bwMode="auto">
            <a:xfrm>
              <a:off x="1536" y="2064"/>
              <a:ext cx="205" cy="168"/>
            </a:xfrm>
            <a:prstGeom prst="rightArrow">
              <a:avLst>
                <a:gd name="adj1" fmla="val 50000"/>
                <a:gd name="adj2" fmla="val 30506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9070" name="Group 42"/>
            <p:cNvGrpSpPr>
              <a:grpSpLocks/>
            </p:cNvGrpSpPr>
            <p:nvPr/>
          </p:nvGrpSpPr>
          <p:grpSpPr bwMode="auto">
            <a:xfrm>
              <a:off x="1488" y="1680"/>
              <a:ext cx="205" cy="989"/>
              <a:chOff x="3504" y="1248"/>
              <a:chExt cx="336" cy="1620"/>
            </a:xfrm>
          </p:grpSpPr>
          <p:sp>
            <p:nvSpPr>
              <p:cNvPr id="119071" name="AutoShape 43"/>
              <p:cNvSpPr>
                <a:spLocks noChangeArrowheads="1"/>
              </p:cNvSpPr>
              <p:nvPr/>
            </p:nvSpPr>
            <p:spPr bwMode="auto">
              <a:xfrm rot="1865196">
                <a:off x="3504" y="2592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72" name="AutoShape 44"/>
              <p:cNvSpPr>
                <a:spLocks noChangeArrowheads="1"/>
              </p:cNvSpPr>
              <p:nvPr/>
            </p:nvSpPr>
            <p:spPr bwMode="auto">
              <a:xfrm rot="-1704349">
                <a:off x="3504" y="1248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3469" name="AutoShape 45"/>
          <p:cNvSpPr>
            <a:spLocks noChangeArrowheads="1"/>
          </p:cNvSpPr>
          <p:nvPr/>
        </p:nvSpPr>
        <p:spPr bwMode="auto">
          <a:xfrm>
            <a:off x="2819400" y="2895600"/>
            <a:ext cx="1254125" cy="1114425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470" name="Group 46"/>
          <p:cNvGrpSpPr>
            <a:grpSpLocks/>
          </p:cNvGrpSpPr>
          <p:nvPr/>
        </p:nvGrpSpPr>
        <p:grpSpPr bwMode="auto">
          <a:xfrm>
            <a:off x="4343400" y="1981200"/>
            <a:ext cx="309563" cy="2824163"/>
            <a:chOff x="2736" y="1248"/>
            <a:chExt cx="195" cy="1779"/>
          </a:xfrm>
        </p:grpSpPr>
        <p:sp>
          <p:nvSpPr>
            <p:cNvPr id="119066" name="Oval 47"/>
            <p:cNvSpPr>
              <a:spLocks noChangeArrowheads="1"/>
            </p:cNvSpPr>
            <p:nvPr/>
          </p:nvSpPr>
          <p:spPr bwMode="auto">
            <a:xfrm>
              <a:off x="2736" y="2880"/>
              <a:ext cx="147" cy="147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067" name="Oval 48"/>
            <p:cNvSpPr>
              <a:spLocks noChangeArrowheads="1"/>
            </p:cNvSpPr>
            <p:nvPr/>
          </p:nvSpPr>
          <p:spPr bwMode="auto">
            <a:xfrm>
              <a:off x="2784" y="2016"/>
              <a:ext cx="147" cy="147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068" name="Oval 49"/>
            <p:cNvSpPr>
              <a:spLocks noChangeArrowheads="1"/>
            </p:cNvSpPr>
            <p:nvPr/>
          </p:nvSpPr>
          <p:spPr bwMode="auto">
            <a:xfrm>
              <a:off x="2736" y="1248"/>
              <a:ext cx="147" cy="147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474" name="Group 50"/>
          <p:cNvGrpSpPr>
            <a:grpSpLocks/>
          </p:cNvGrpSpPr>
          <p:nvPr/>
        </p:nvGrpSpPr>
        <p:grpSpPr bwMode="auto">
          <a:xfrm>
            <a:off x="3962400" y="2057400"/>
            <a:ext cx="401638" cy="2743200"/>
            <a:chOff x="1488" y="1680"/>
            <a:chExt cx="253" cy="989"/>
          </a:xfrm>
        </p:grpSpPr>
        <p:sp>
          <p:nvSpPr>
            <p:cNvPr id="119062" name="AutoShape 51"/>
            <p:cNvSpPr>
              <a:spLocks noChangeArrowheads="1"/>
            </p:cNvSpPr>
            <p:nvPr/>
          </p:nvSpPr>
          <p:spPr bwMode="auto">
            <a:xfrm>
              <a:off x="1536" y="2064"/>
              <a:ext cx="205" cy="168"/>
            </a:xfrm>
            <a:prstGeom prst="rightArrow">
              <a:avLst>
                <a:gd name="adj1" fmla="val 50000"/>
                <a:gd name="adj2" fmla="val 30506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9063" name="Group 52"/>
            <p:cNvGrpSpPr>
              <a:grpSpLocks/>
            </p:cNvGrpSpPr>
            <p:nvPr/>
          </p:nvGrpSpPr>
          <p:grpSpPr bwMode="auto">
            <a:xfrm>
              <a:off x="1488" y="1680"/>
              <a:ext cx="205" cy="989"/>
              <a:chOff x="3504" y="1248"/>
              <a:chExt cx="336" cy="1620"/>
            </a:xfrm>
          </p:grpSpPr>
          <p:sp>
            <p:nvSpPr>
              <p:cNvPr id="119064" name="AutoShape 53"/>
              <p:cNvSpPr>
                <a:spLocks noChangeArrowheads="1"/>
              </p:cNvSpPr>
              <p:nvPr/>
            </p:nvSpPr>
            <p:spPr bwMode="auto">
              <a:xfrm rot="1865196">
                <a:off x="3504" y="2592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65" name="AutoShape 54"/>
              <p:cNvSpPr>
                <a:spLocks noChangeArrowheads="1"/>
              </p:cNvSpPr>
              <p:nvPr/>
            </p:nvSpPr>
            <p:spPr bwMode="auto">
              <a:xfrm rot="-1704349">
                <a:off x="3504" y="1248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3479" name="Group 55"/>
          <p:cNvGrpSpPr>
            <a:grpSpLocks/>
          </p:cNvGrpSpPr>
          <p:nvPr/>
        </p:nvGrpSpPr>
        <p:grpSpPr bwMode="auto">
          <a:xfrm>
            <a:off x="5105400" y="1143000"/>
            <a:ext cx="1028700" cy="4364038"/>
            <a:chOff x="3216" y="720"/>
            <a:chExt cx="648" cy="2749"/>
          </a:xfrm>
        </p:grpSpPr>
        <p:grpSp>
          <p:nvGrpSpPr>
            <p:cNvPr id="118960" name="Group 56"/>
            <p:cNvGrpSpPr>
              <a:grpSpLocks/>
            </p:cNvGrpSpPr>
            <p:nvPr/>
          </p:nvGrpSpPr>
          <p:grpSpPr bwMode="auto">
            <a:xfrm>
              <a:off x="3216" y="2832"/>
              <a:ext cx="600" cy="637"/>
              <a:chOff x="996" y="1560"/>
              <a:chExt cx="984" cy="1044"/>
            </a:xfrm>
          </p:grpSpPr>
          <p:grpSp>
            <p:nvGrpSpPr>
              <p:cNvPr id="119029" name="Group 57"/>
              <p:cNvGrpSpPr>
                <a:grpSpLocks/>
              </p:cNvGrpSpPr>
              <p:nvPr/>
            </p:nvGrpSpPr>
            <p:grpSpPr bwMode="auto">
              <a:xfrm>
                <a:off x="1128" y="1644"/>
                <a:ext cx="816" cy="864"/>
                <a:chOff x="1128" y="1644"/>
                <a:chExt cx="816" cy="864"/>
              </a:xfrm>
            </p:grpSpPr>
            <p:sp>
              <p:nvSpPr>
                <p:cNvPr id="103482" name="Oval 58"/>
                <p:cNvSpPr>
                  <a:spLocks noChangeArrowheads="1"/>
                </p:cNvSpPr>
                <p:nvPr/>
              </p:nvSpPr>
              <p:spPr bwMode="auto">
                <a:xfrm>
                  <a:off x="1272" y="1740"/>
                  <a:ext cx="239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03483" name="Oval 59"/>
                <p:cNvSpPr>
                  <a:spLocks noChangeArrowheads="1"/>
                </p:cNvSpPr>
                <p:nvPr/>
              </p:nvSpPr>
              <p:spPr bwMode="auto">
                <a:xfrm>
                  <a:off x="1224" y="1932"/>
                  <a:ext cx="238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48" name="Oval 60"/>
                <p:cNvSpPr>
                  <a:spLocks noChangeArrowheads="1"/>
                </p:cNvSpPr>
                <p:nvPr/>
              </p:nvSpPr>
              <p:spPr bwMode="auto">
                <a:xfrm>
                  <a:off x="1368" y="198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049" name="Oval 61"/>
                <p:cNvSpPr>
                  <a:spLocks noChangeArrowheads="1"/>
                </p:cNvSpPr>
                <p:nvPr/>
              </p:nvSpPr>
              <p:spPr bwMode="auto">
                <a:xfrm>
                  <a:off x="1416" y="188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86" name="Oval 62"/>
                <p:cNvSpPr>
                  <a:spLocks noChangeArrowheads="1"/>
                </p:cNvSpPr>
                <p:nvPr/>
              </p:nvSpPr>
              <p:spPr bwMode="auto">
                <a:xfrm>
                  <a:off x="1319" y="2124"/>
                  <a:ext cx="241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51" name="Oval 63"/>
                <p:cNvSpPr>
                  <a:spLocks noChangeArrowheads="1"/>
                </p:cNvSpPr>
                <p:nvPr/>
              </p:nvSpPr>
              <p:spPr bwMode="auto">
                <a:xfrm>
                  <a:off x="1128" y="1836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052" name="Oval 64"/>
                <p:cNvSpPr>
                  <a:spLocks noChangeArrowheads="1"/>
                </p:cNvSpPr>
                <p:nvPr/>
              </p:nvSpPr>
              <p:spPr bwMode="auto">
                <a:xfrm>
                  <a:off x="1176" y="212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89" name="Oval 65"/>
                <p:cNvSpPr>
                  <a:spLocks noChangeArrowheads="1"/>
                </p:cNvSpPr>
                <p:nvPr/>
              </p:nvSpPr>
              <p:spPr bwMode="auto">
                <a:xfrm>
                  <a:off x="1511" y="2027"/>
                  <a:ext cx="241" cy="24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54" name="Oval 66"/>
                <p:cNvSpPr>
                  <a:spLocks noChangeArrowheads="1"/>
                </p:cNvSpPr>
                <p:nvPr/>
              </p:nvSpPr>
              <p:spPr bwMode="auto">
                <a:xfrm>
                  <a:off x="1560" y="222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91" name="Oval 67"/>
                <p:cNvSpPr>
                  <a:spLocks noChangeArrowheads="1"/>
                </p:cNvSpPr>
                <p:nvPr/>
              </p:nvSpPr>
              <p:spPr bwMode="auto">
                <a:xfrm>
                  <a:off x="1704" y="2124"/>
                  <a:ext cx="238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03492" name="Oval 68"/>
                <p:cNvSpPr>
                  <a:spLocks noChangeArrowheads="1"/>
                </p:cNvSpPr>
                <p:nvPr/>
              </p:nvSpPr>
              <p:spPr bwMode="auto">
                <a:xfrm>
                  <a:off x="1511" y="1788"/>
                  <a:ext cx="241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57" name="Oval 69"/>
                <p:cNvSpPr>
                  <a:spLocks noChangeArrowheads="1"/>
                </p:cNvSpPr>
                <p:nvPr/>
              </p:nvSpPr>
              <p:spPr bwMode="auto">
                <a:xfrm>
                  <a:off x="1656" y="198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94" name="Oval 70"/>
                <p:cNvSpPr>
                  <a:spLocks noChangeArrowheads="1"/>
                </p:cNvSpPr>
                <p:nvPr/>
              </p:nvSpPr>
              <p:spPr bwMode="auto">
                <a:xfrm>
                  <a:off x="1416" y="2219"/>
                  <a:ext cx="239" cy="24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59" name="Oval 71"/>
                <p:cNvSpPr>
                  <a:spLocks noChangeArrowheads="1"/>
                </p:cNvSpPr>
                <p:nvPr/>
              </p:nvSpPr>
              <p:spPr bwMode="auto">
                <a:xfrm>
                  <a:off x="1656" y="1788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060" name="Oval 72"/>
                <p:cNvSpPr>
                  <a:spLocks noChangeArrowheads="1"/>
                </p:cNvSpPr>
                <p:nvPr/>
              </p:nvSpPr>
              <p:spPr bwMode="auto">
                <a:xfrm>
                  <a:off x="1464" y="164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97" name="Oval 73"/>
                <p:cNvSpPr>
                  <a:spLocks noChangeArrowheads="1"/>
                </p:cNvSpPr>
                <p:nvPr/>
              </p:nvSpPr>
              <p:spPr bwMode="auto">
                <a:xfrm>
                  <a:off x="1272" y="2268"/>
                  <a:ext cx="239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103498" name="Oval 74"/>
              <p:cNvSpPr>
                <a:spLocks noChangeArrowheads="1"/>
              </p:cNvSpPr>
              <p:nvPr/>
            </p:nvSpPr>
            <p:spPr bwMode="auto">
              <a:xfrm>
                <a:off x="1741" y="1907"/>
                <a:ext cx="239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499" name="Oval 75"/>
              <p:cNvSpPr>
                <a:spLocks noChangeArrowheads="1"/>
              </p:cNvSpPr>
              <p:nvPr/>
            </p:nvSpPr>
            <p:spPr bwMode="auto">
              <a:xfrm>
                <a:off x="1619" y="236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32" name="Oval 76"/>
              <p:cNvSpPr>
                <a:spLocks noChangeArrowheads="1"/>
              </p:cNvSpPr>
              <p:nvPr/>
            </p:nvSpPr>
            <p:spPr bwMode="auto">
              <a:xfrm>
                <a:off x="1500" y="210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33" name="Oval 77"/>
              <p:cNvSpPr>
                <a:spLocks noChangeArrowheads="1"/>
              </p:cNvSpPr>
              <p:nvPr/>
            </p:nvSpPr>
            <p:spPr bwMode="auto">
              <a:xfrm>
                <a:off x="1152" y="22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2" name="Oval 78"/>
              <p:cNvSpPr>
                <a:spLocks noChangeArrowheads="1"/>
              </p:cNvSpPr>
              <p:nvPr/>
            </p:nvSpPr>
            <p:spPr bwMode="auto">
              <a:xfrm>
                <a:off x="1260" y="1812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35" name="Oval 79"/>
              <p:cNvSpPr>
                <a:spLocks noChangeArrowheads="1"/>
              </p:cNvSpPr>
              <p:nvPr/>
            </p:nvSpPr>
            <p:spPr bwMode="auto">
              <a:xfrm>
                <a:off x="1404" y="235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36" name="Oval 80"/>
              <p:cNvSpPr>
                <a:spLocks noChangeArrowheads="1"/>
              </p:cNvSpPr>
              <p:nvPr/>
            </p:nvSpPr>
            <p:spPr bwMode="auto">
              <a:xfrm>
                <a:off x="99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5" name="Oval 81"/>
              <p:cNvSpPr>
                <a:spLocks noChangeArrowheads="1"/>
              </p:cNvSpPr>
              <p:nvPr/>
            </p:nvSpPr>
            <p:spPr bwMode="auto">
              <a:xfrm>
                <a:off x="1176" y="1968"/>
                <a:ext cx="238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38" name="Oval 82"/>
              <p:cNvSpPr>
                <a:spLocks noChangeArrowheads="1"/>
              </p:cNvSpPr>
              <p:nvPr/>
            </p:nvSpPr>
            <p:spPr bwMode="auto">
              <a:xfrm>
                <a:off x="1344" y="20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7" name="Oval 83"/>
              <p:cNvSpPr>
                <a:spLocks noChangeArrowheads="1"/>
              </p:cNvSpPr>
              <p:nvPr/>
            </p:nvSpPr>
            <p:spPr bwMode="auto">
              <a:xfrm>
                <a:off x="1499" y="1871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08" name="Oval 84"/>
              <p:cNvSpPr>
                <a:spLocks noChangeArrowheads="1"/>
              </p:cNvSpPr>
              <p:nvPr/>
            </p:nvSpPr>
            <p:spPr bwMode="auto">
              <a:xfrm>
                <a:off x="996" y="2148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41" name="Oval 85"/>
              <p:cNvSpPr>
                <a:spLocks noChangeArrowheads="1"/>
              </p:cNvSpPr>
              <p:nvPr/>
            </p:nvSpPr>
            <p:spPr bwMode="auto">
              <a:xfrm>
                <a:off x="1272" y="23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10" name="Oval 86"/>
              <p:cNvSpPr>
                <a:spLocks noChangeArrowheads="1"/>
              </p:cNvSpPr>
              <p:nvPr/>
            </p:nvSpPr>
            <p:spPr bwMode="auto">
              <a:xfrm>
                <a:off x="1296" y="1560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43" name="Oval 87"/>
              <p:cNvSpPr>
                <a:spLocks noChangeArrowheads="1"/>
              </p:cNvSpPr>
              <p:nvPr/>
            </p:nvSpPr>
            <p:spPr bwMode="auto">
              <a:xfrm>
                <a:off x="100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44" name="Oval 88"/>
              <p:cNvSpPr>
                <a:spLocks noChangeArrowheads="1"/>
              </p:cNvSpPr>
              <p:nvPr/>
            </p:nvSpPr>
            <p:spPr bwMode="auto">
              <a:xfrm>
                <a:off x="1692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13" name="Oval 89"/>
              <p:cNvSpPr>
                <a:spLocks noChangeArrowheads="1"/>
              </p:cNvSpPr>
              <p:nvPr/>
            </p:nvSpPr>
            <p:spPr bwMode="auto">
              <a:xfrm>
                <a:off x="1163" y="1657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8961" name="Group 90"/>
            <p:cNvGrpSpPr>
              <a:grpSpLocks/>
            </p:cNvGrpSpPr>
            <p:nvPr/>
          </p:nvGrpSpPr>
          <p:grpSpPr bwMode="auto">
            <a:xfrm>
              <a:off x="3264" y="1728"/>
              <a:ext cx="600" cy="637"/>
              <a:chOff x="996" y="1560"/>
              <a:chExt cx="984" cy="1044"/>
            </a:xfrm>
          </p:grpSpPr>
          <p:grpSp>
            <p:nvGrpSpPr>
              <p:cNvPr id="118996" name="Group 91"/>
              <p:cNvGrpSpPr>
                <a:grpSpLocks/>
              </p:cNvGrpSpPr>
              <p:nvPr/>
            </p:nvGrpSpPr>
            <p:grpSpPr bwMode="auto">
              <a:xfrm>
                <a:off x="1128" y="1644"/>
                <a:ext cx="816" cy="864"/>
                <a:chOff x="1128" y="1644"/>
                <a:chExt cx="816" cy="864"/>
              </a:xfrm>
            </p:grpSpPr>
            <p:sp>
              <p:nvSpPr>
                <p:cNvPr id="103516" name="Oval 92"/>
                <p:cNvSpPr>
                  <a:spLocks noChangeArrowheads="1"/>
                </p:cNvSpPr>
                <p:nvPr/>
              </p:nvSpPr>
              <p:spPr bwMode="auto">
                <a:xfrm>
                  <a:off x="1272" y="1740"/>
                  <a:ext cx="239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03517" name="Oval 93"/>
                <p:cNvSpPr>
                  <a:spLocks noChangeArrowheads="1"/>
                </p:cNvSpPr>
                <p:nvPr/>
              </p:nvSpPr>
              <p:spPr bwMode="auto">
                <a:xfrm>
                  <a:off x="1224" y="1932"/>
                  <a:ext cx="238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15" name="Oval 94"/>
                <p:cNvSpPr>
                  <a:spLocks noChangeArrowheads="1"/>
                </p:cNvSpPr>
                <p:nvPr/>
              </p:nvSpPr>
              <p:spPr bwMode="auto">
                <a:xfrm>
                  <a:off x="1368" y="198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016" name="Oval 95"/>
                <p:cNvSpPr>
                  <a:spLocks noChangeArrowheads="1"/>
                </p:cNvSpPr>
                <p:nvPr/>
              </p:nvSpPr>
              <p:spPr bwMode="auto">
                <a:xfrm>
                  <a:off x="1416" y="188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20" name="Oval 96"/>
                <p:cNvSpPr>
                  <a:spLocks noChangeArrowheads="1"/>
                </p:cNvSpPr>
                <p:nvPr/>
              </p:nvSpPr>
              <p:spPr bwMode="auto">
                <a:xfrm>
                  <a:off x="1319" y="2124"/>
                  <a:ext cx="241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18" name="Oval 97"/>
                <p:cNvSpPr>
                  <a:spLocks noChangeArrowheads="1"/>
                </p:cNvSpPr>
                <p:nvPr/>
              </p:nvSpPr>
              <p:spPr bwMode="auto">
                <a:xfrm>
                  <a:off x="1128" y="1836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019" name="Oval 98"/>
                <p:cNvSpPr>
                  <a:spLocks noChangeArrowheads="1"/>
                </p:cNvSpPr>
                <p:nvPr/>
              </p:nvSpPr>
              <p:spPr bwMode="auto">
                <a:xfrm>
                  <a:off x="1176" y="212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23" name="Oval 99"/>
                <p:cNvSpPr>
                  <a:spLocks noChangeArrowheads="1"/>
                </p:cNvSpPr>
                <p:nvPr/>
              </p:nvSpPr>
              <p:spPr bwMode="auto">
                <a:xfrm>
                  <a:off x="1511" y="2027"/>
                  <a:ext cx="241" cy="24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21" name="Oval 100"/>
                <p:cNvSpPr>
                  <a:spLocks noChangeArrowheads="1"/>
                </p:cNvSpPr>
                <p:nvPr/>
              </p:nvSpPr>
              <p:spPr bwMode="auto">
                <a:xfrm>
                  <a:off x="1560" y="222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25" name="Oval 101"/>
                <p:cNvSpPr>
                  <a:spLocks noChangeArrowheads="1"/>
                </p:cNvSpPr>
                <p:nvPr/>
              </p:nvSpPr>
              <p:spPr bwMode="auto">
                <a:xfrm>
                  <a:off x="1704" y="2124"/>
                  <a:ext cx="238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03526" name="Oval 102"/>
                <p:cNvSpPr>
                  <a:spLocks noChangeArrowheads="1"/>
                </p:cNvSpPr>
                <p:nvPr/>
              </p:nvSpPr>
              <p:spPr bwMode="auto">
                <a:xfrm>
                  <a:off x="1511" y="1788"/>
                  <a:ext cx="241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24" name="Oval 103"/>
                <p:cNvSpPr>
                  <a:spLocks noChangeArrowheads="1"/>
                </p:cNvSpPr>
                <p:nvPr/>
              </p:nvSpPr>
              <p:spPr bwMode="auto">
                <a:xfrm>
                  <a:off x="1656" y="198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28" name="Oval 104"/>
                <p:cNvSpPr>
                  <a:spLocks noChangeArrowheads="1"/>
                </p:cNvSpPr>
                <p:nvPr/>
              </p:nvSpPr>
              <p:spPr bwMode="auto">
                <a:xfrm>
                  <a:off x="1416" y="2219"/>
                  <a:ext cx="239" cy="24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9026" name="Oval 105"/>
                <p:cNvSpPr>
                  <a:spLocks noChangeArrowheads="1"/>
                </p:cNvSpPr>
                <p:nvPr/>
              </p:nvSpPr>
              <p:spPr bwMode="auto">
                <a:xfrm>
                  <a:off x="1656" y="1788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9027" name="Oval 106"/>
                <p:cNvSpPr>
                  <a:spLocks noChangeArrowheads="1"/>
                </p:cNvSpPr>
                <p:nvPr/>
              </p:nvSpPr>
              <p:spPr bwMode="auto">
                <a:xfrm>
                  <a:off x="1464" y="164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31" name="Oval 107"/>
                <p:cNvSpPr>
                  <a:spLocks noChangeArrowheads="1"/>
                </p:cNvSpPr>
                <p:nvPr/>
              </p:nvSpPr>
              <p:spPr bwMode="auto">
                <a:xfrm>
                  <a:off x="1272" y="2268"/>
                  <a:ext cx="239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103532" name="Oval 108"/>
              <p:cNvSpPr>
                <a:spLocks noChangeArrowheads="1"/>
              </p:cNvSpPr>
              <p:nvPr/>
            </p:nvSpPr>
            <p:spPr bwMode="auto">
              <a:xfrm>
                <a:off x="1741" y="1907"/>
                <a:ext cx="239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33" name="Oval 109"/>
              <p:cNvSpPr>
                <a:spLocks noChangeArrowheads="1"/>
              </p:cNvSpPr>
              <p:nvPr/>
            </p:nvSpPr>
            <p:spPr bwMode="auto">
              <a:xfrm>
                <a:off x="1619" y="236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99" name="Oval 110"/>
              <p:cNvSpPr>
                <a:spLocks noChangeArrowheads="1"/>
              </p:cNvSpPr>
              <p:nvPr/>
            </p:nvSpPr>
            <p:spPr bwMode="auto">
              <a:xfrm>
                <a:off x="1500" y="210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00" name="Oval 111"/>
              <p:cNvSpPr>
                <a:spLocks noChangeArrowheads="1"/>
              </p:cNvSpPr>
              <p:nvPr/>
            </p:nvSpPr>
            <p:spPr bwMode="auto">
              <a:xfrm>
                <a:off x="1152" y="22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36" name="Oval 112"/>
              <p:cNvSpPr>
                <a:spLocks noChangeArrowheads="1"/>
              </p:cNvSpPr>
              <p:nvPr/>
            </p:nvSpPr>
            <p:spPr bwMode="auto">
              <a:xfrm>
                <a:off x="1260" y="1812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02" name="Oval 113"/>
              <p:cNvSpPr>
                <a:spLocks noChangeArrowheads="1"/>
              </p:cNvSpPr>
              <p:nvPr/>
            </p:nvSpPr>
            <p:spPr bwMode="auto">
              <a:xfrm>
                <a:off x="1404" y="235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03" name="Oval 114"/>
              <p:cNvSpPr>
                <a:spLocks noChangeArrowheads="1"/>
              </p:cNvSpPr>
              <p:nvPr/>
            </p:nvSpPr>
            <p:spPr bwMode="auto">
              <a:xfrm>
                <a:off x="99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39" name="Oval 115"/>
              <p:cNvSpPr>
                <a:spLocks noChangeArrowheads="1"/>
              </p:cNvSpPr>
              <p:nvPr/>
            </p:nvSpPr>
            <p:spPr bwMode="auto">
              <a:xfrm>
                <a:off x="1176" y="1968"/>
                <a:ext cx="238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05" name="Oval 116"/>
              <p:cNvSpPr>
                <a:spLocks noChangeArrowheads="1"/>
              </p:cNvSpPr>
              <p:nvPr/>
            </p:nvSpPr>
            <p:spPr bwMode="auto">
              <a:xfrm>
                <a:off x="1344" y="20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41" name="Oval 117"/>
              <p:cNvSpPr>
                <a:spLocks noChangeArrowheads="1"/>
              </p:cNvSpPr>
              <p:nvPr/>
            </p:nvSpPr>
            <p:spPr bwMode="auto">
              <a:xfrm>
                <a:off x="1499" y="1871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42" name="Oval 118"/>
              <p:cNvSpPr>
                <a:spLocks noChangeArrowheads="1"/>
              </p:cNvSpPr>
              <p:nvPr/>
            </p:nvSpPr>
            <p:spPr bwMode="auto">
              <a:xfrm>
                <a:off x="996" y="2148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08" name="Oval 119"/>
              <p:cNvSpPr>
                <a:spLocks noChangeArrowheads="1"/>
              </p:cNvSpPr>
              <p:nvPr/>
            </p:nvSpPr>
            <p:spPr bwMode="auto">
              <a:xfrm>
                <a:off x="1272" y="23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44" name="Oval 120"/>
              <p:cNvSpPr>
                <a:spLocks noChangeArrowheads="1"/>
              </p:cNvSpPr>
              <p:nvPr/>
            </p:nvSpPr>
            <p:spPr bwMode="auto">
              <a:xfrm>
                <a:off x="1296" y="1560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9010" name="Oval 121"/>
              <p:cNvSpPr>
                <a:spLocks noChangeArrowheads="1"/>
              </p:cNvSpPr>
              <p:nvPr/>
            </p:nvSpPr>
            <p:spPr bwMode="auto">
              <a:xfrm>
                <a:off x="100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9011" name="Oval 122"/>
              <p:cNvSpPr>
                <a:spLocks noChangeArrowheads="1"/>
              </p:cNvSpPr>
              <p:nvPr/>
            </p:nvSpPr>
            <p:spPr bwMode="auto">
              <a:xfrm>
                <a:off x="1692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47" name="Oval 123"/>
              <p:cNvSpPr>
                <a:spLocks noChangeArrowheads="1"/>
              </p:cNvSpPr>
              <p:nvPr/>
            </p:nvSpPr>
            <p:spPr bwMode="auto">
              <a:xfrm>
                <a:off x="1163" y="1657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8962" name="Group 124"/>
            <p:cNvGrpSpPr>
              <a:grpSpLocks/>
            </p:cNvGrpSpPr>
            <p:nvPr/>
          </p:nvGrpSpPr>
          <p:grpSpPr bwMode="auto">
            <a:xfrm>
              <a:off x="3216" y="720"/>
              <a:ext cx="600" cy="637"/>
              <a:chOff x="996" y="1560"/>
              <a:chExt cx="984" cy="1044"/>
            </a:xfrm>
          </p:grpSpPr>
          <p:grpSp>
            <p:nvGrpSpPr>
              <p:cNvPr id="118963" name="Group 125"/>
              <p:cNvGrpSpPr>
                <a:grpSpLocks/>
              </p:cNvGrpSpPr>
              <p:nvPr/>
            </p:nvGrpSpPr>
            <p:grpSpPr bwMode="auto">
              <a:xfrm>
                <a:off x="1128" y="1644"/>
                <a:ext cx="816" cy="864"/>
                <a:chOff x="1128" y="1644"/>
                <a:chExt cx="816" cy="864"/>
              </a:xfrm>
            </p:grpSpPr>
            <p:sp>
              <p:nvSpPr>
                <p:cNvPr id="103550" name="Oval 126"/>
                <p:cNvSpPr>
                  <a:spLocks noChangeArrowheads="1"/>
                </p:cNvSpPr>
                <p:nvPr/>
              </p:nvSpPr>
              <p:spPr bwMode="auto">
                <a:xfrm>
                  <a:off x="1272" y="1740"/>
                  <a:ext cx="239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03551" name="Oval 127"/>
                <p:cNvSpPr>
                  <a:spLocks noChangeArrowheads="1"/>
                </p:cNvSpPr>
                <p:nvPr/>
              </p:nvSpPr>
              <p:spPr bwMode="auto">
                <a:xfrm>
                  <a:off x="1224" y="1932"/>
                  <a:ext cx="238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8982" name="Oval 128"/>
                <p:cNvSpPr>
                  <a:spLocks noChangeArrowheads="1"/>
                </p:cNvSpPr>
                <p:nvPr/>
              </p:nvSpPr>
              <p:spPr bwMode="auto">
                <a:xfrm>
                  <a:off x="1368" y="198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8983" name="Oval 129"/>
                <p:cNvSpPr>
                  <a:spLocks noChangeArrowheads="1"/>
                </p:cNvSpPr>
                <p:nvPr/>
              </p:nvSpPr>
              <p:spPr bwMode="auto">
                <a:xfrm>
                  <a:off x="1416" y="188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54" name="Oval 130"/>
                <p:cNvSpPr>
                  <a:spLocks noChangeArrowheads="1"/>
                </p:cNvSpPr>
                <p:nvPr/>
              </p:nvSpPr>
              <p:spPr bwMode="auto">
                <a:xfrm>
                  <a:off x="1319" y="2124"/>
                  <a:ext cx="241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8985" name="Oval 131"/>
                <p:cNvSpPr>
                  <a:spLocks noChangeArrowheads="1"/>
                </p:cNvSpPr>
                <p:nvPr/>
              </p:nvSpPr>
              <p:spPr bwMode="auto">
                <a:xfrm>
                  <a:off x="1128" y="1836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8986" name="Oval 132"/>
                <p:cNvSpPr>
                  <a:spLocks noChangeArrowheads="1"/>
                </p:cNvSpPr>
                <p:nvPr/>
              </p:nvSpPr>
              <p:spPr bwMode="auto">
                <a:xfrm>
                  <a:off x="1176" y="212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57" name="Oval 133"/>
                <p:cNvSpPr>
                  <a:spLocks noChangeArrowheads="1"/>
                </p:cNvSpPr>
                <p:nvPr/>
              </p:nvSpPr>
              <p:spPr bwMode="auto">
                <a:xfrm>
                  <a:off x="1511" y="2027"/>
                  <a:ext cx="241" cy="24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8988" name="Oval 134"/>
                <p:cNvSpPr>
                  <a:spLocks noChangeArrowheads="1"/>
                </p:cNvSpPr>
                <p:nvPr/>
              </p:nvSpPr>
              <p:spPr bwMode="auto">
                <a:xfrm>
                  <a:off x="1560" y="222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59" name="Oval 135"/>
                <p:cNvSpPr>
                  <a:spLocks noChangeArrowheads="1"/>
                </p:cNvSpPr>
                <p:nvPr/>
              </p:nvSpPr>
              <p:spPr bwMode="auto">
                <a:xfrm>
                  <a:off x="1704" y="2124"/>
                  <a:ext cx="238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03560" name="Oval 136"/>
                <p:cNvSpPr>
                  <a:spLocks noChangeArrowheads="1"/>
                </p:cNvSpPr>
                <p:nvPr/>
              </p:nvSpPr>
              <p:spPr bwMode="auto">
                <a:xfrm>
                  <a:off x="1511" y="1788"/>
                  <a:ext cx="241" cy="239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8991" name="Oval 137"/>
                <p:cNvSpPr>
                  <a:spLocks noChangeArrowheads="1"/>
                </p:cNvSpPr>
                <p:nvPr/>
              </p:nvSpPr>
              <p:spPr bwMode="auto">
                <a:xfrm>
                  <a:off x="1656" y="1980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62" name="Oval 138"/>
                <p:cNvSpPr>
                  <a:spLocks noChangeArrowheads="1"/>
                </p:cNvSpPr>
                <p:nvPr/>
              </p:nvSpPr>
              <p:spPr bwMode="auto">
                <a:xfrm>
                  <a:off x="1416" y="2219"/>
                  <a:ext cx="239" cy="24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18993" name="Oval 139"/>
                <p:cNvSpPr>
                  <a:spLocks noChangeArrowheads="1"/>
                </p:cNvSpPr>
                <p:nvPr/>
              </p:nvSpPr>
              <p:spPr bwMode="auto">
                <a:xfrm>
                  <a:off x="1656" y="1788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8994" name="Oval 140"/>
                <p:cNvSpPr>
                  <a:spLocks noChangeArrowheads="1"/>
                </p:cNvSpPr>
                <p:nvPr/>
              </p:nvSpPr>
              <p:spPr bwMode="auto">
                <a:xfrm>
                  <a:off x="1464" y="1644"/>
                  <a:ext cx="240" cy="2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FFC1C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565" name="Oval 141"/>
                <p:cNvSpPr>
                  <a:spLocks noChangeArrowheads="1"/>
                </p:cNvSpPr>
                <p:nvPr/>
              </p:nvSpPr>
              <p:spPr bwMode="auto">
                <a:xfrm>
                  <a:off x="1272" y="2268"/>
                  <a:ext cx="239" cy="23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103566" name="Oval 142"/>
              <p:cNvSpPr>
                <a:spLocks noChangeArrowheads="1"/>
              </p:cNvSpPr>
              <p:nvPr/>
            </p:nvSpPr>
            <p:spPr bwMode="auto">
              <a:xfrm>
                <a:off x="1741" y="1907"/>
                <a:ext cx="239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67" name="Oval 143"/>
              <p:cNvSpPr>
                <a:spLocks noChangeArrowheads="1"/>
              </p:cNvSpPr>
              <p:nvPr/>
            </p:nvSpPr>
            <p:spPr bwMode="auto">
              <a:xfrm>
                <a:off x="1619" y="236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66" name="Oval 144"/>
              <p:cNvSpPr>
                <a:spLocks noChangeArrowheads="1"/>
              </p:cNvSpPr>
              <p:nvPr/>
            </p:nvSpPr>
            <p:spPr bwMode="auto">
              <a:xfrm>
                <a:off x="1500" y="210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67" name="Oval 145"/>
              <p:cNvSpPr>
                <a:spLocks noChangeArrowheads="1"/>
              </p:cNvSpPr>
              <p:nvPr/>
            </p:nvSpPr>
            <p:spPr bwMode="auto">
              <a:xfrm>
                <a:off x="1152" y="226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0" name="Oval 146"/>
              <p:cNvSpPr>
                <a:spLocks noChangeArrowheads="1"/>
              </p:cNvSpPr>
              <p:nvPr/>
            </p:nvSpPr>
            <p:spPr bwMode="auto">
              <a:xfrm>
                <a:off x="1260" y="1812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69" name="Oval 147"/>
              <p:cNvSpPr>
                <a:spLocks noChangeArrowheads="1"/>
              </p:cNvSpPr>
              <p:nvPr/>
            </p:nvSpPr>
            <p:spPr bwMode="auto">
              <a:xfrm>
                <a:off x="1404" y="235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70" name="Oval 148"/>
              <p:cNvSpPr>
                <a:spLocks noChangeArrowheads="1"/>
              </p:cNvSpPr>
              <p:nvPr/>
            </p:nvSpPr>
            <p:spPr bwMode="auto">
              <a:xfrm>
                <a:off x="99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3" name="Oval 149"/>
              <p:cNvSpPr>
                <a:spLocks noChangeArrowheads="1"/>
              </p:cNvSpPr>
              <p:nvPr/>
            </p:nvSpPr>
            <p:spPr bwMode="auto">
              <a:xfrm>
                <a:off x="1176" y="1968"/>
                <a:ext cx="238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72" name="Oval 150"/>
              <p:cNvSpPr>
                <a:spLocks noChangeArrowheads="1"/>
              </p:cNvSpPr>
              <p:nvPr/>
            </p:nvSpPr>
            <p:spPr bwMode="auto">
              <a:xfrm>
                <a:off x="1344" y="207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5" name="Oval 151"/>
              <p:cNvSpPr>
                <a:spLocks noChangeArrowheads="1"/>
              </p:cNvSpPr>
              <p:nvPr/>
            </p:nvSpPr>
            <p:spPr bwMode="auto">
              <a:xfrm>
                <a:off x="1499" y="1871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76" name="Oval 152"/>
              <p:cNvSpPr>
                <a:spLocks noChangeArrowheads="1"/>
              </p:cNvSpPr>
              <p:nvPr/>
            </p:nvSpPr>
            <p:spPr bwMode="auto">
              <a:xfrm>
                <a:off x="996" y="2148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75" name="Oval 153"/>
              <p:cNvSpPr>
                <a:spLocks noChangeArrowheads="1"/>
              </p:cNvSpPr>
              <p:nvPr/>
            </p:nvSpPr>
            <p:spPr bwMode="auto">
              <a:xfrm>
                <a:off x="1272" y="23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8" name="Oval 154"/>
              <p:cNvSpPr>
                <a:spLocks noChangeArrowheads="1"/>
              </p:cNvSpPr>
              <p:nvPr/>
            </p:nvSpPr>
            <p:spPr bwMode="auto">
              <a:xfrm>
                <a:off x="1296" y="1560"/>
                <a:ext cx="239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77" name="Oval 155"/>
              <p:cNvSpPr>
                <a:spLocks noChangeArrowheads="1"/>
              </p:cNvSpPr>
              <p:nvPr/>
            </p:nvSpPr>
            <p:spPr bwMode="auto">
              <a:xfrm>
                <a:off x="100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78" name="Oval 156"/>
              <p:cNvSpPr>
                <a:spLocks noChangeArrowheads="1"/>
              </p:cNvSpPr>
              <p:nvPr/>
            </p:nvSpPr>
            <p:spPr bwMode="auto">
              <a:xfrm>
                <a:off x="1692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81" name="Oval 157"/>
              <p:cNvSpPr>
                <a:spLocks noChangeArrowheads="1"/>
              </p:cNvSpPr>
              <p:nvPr/>
            </p:nvSpPr>
            <p:spPr bwMode="auto">
              <a:xfrm>
                <a:off x="1163" y="1657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03582" name="Group 158"/>
          <p:cNvGrpSpPr>
            <a:grpSpLocks/>
          </p:cNvGrpSpPr>
          <p:nvPr/>
        </p:nvGrpSpPr>
        <p:grpSpPr bwMode="auto">
          <a:xfrm>
            <a:off x="4648200" y="1676400"/>
            <a:ext cx="401638" cy="3429000"/>
            <a:chOff x="1488" y="1680"/>
            <a:chExt cx="253" cy="989"/>
          </a:xfrm>
        </p:grpSpPr>
        <p:sp>
          <p:nvSpPr>
            <p:cNvPr id="118956" name="AutoShape 159"/>
            <p:cNvSpPr>
              <a:spLocks noChangeArrowheads="1"/>
            </p:cNvSpPr>
            <p:nvPr/>
          </p:nvSpPr>
          <p:spPr bwMode="auto">
            <a:xfrm>
              <a:off x="1536" y="2064"/>
              <a:ext cx="205" cy="168"/>
            </a:xfrm>
            <a:prstGeom prst="rightArrow">
              <a:avLst>
                <a:gd name="adj1" fmla="val 50000"/>
                <a:gd name="adj2" fmla="val 30506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8957" name="Group 160"/>
            <p:cNvGrpSpPr>
              <a:grpSpLocks/>
            </p:cNvGrpSpPr>
            <p:nvPr/>
          </p:nvGrpSpPr>
          <p:grpSpPr bwMode="auto">
            <a:xfrm>
              <a:off x="1488" y="1680"/>
              <a:ext cx="205" cy="989"/>
              <a:chOff x="3504" y="1248"/>
              <a:chExt cx="336" cy="1620"/>
            </a:xfrm>
          </p:grpSpPr>
          <p:sp>
            <p:nvSpPr>
              <p:cNvPr id="118958" name="AutoShape 161"/>
              <p:cNvSpPr>
                <a:spLocks noChangeArrowheads="1"/>
              </p:cNvSpPr>
              <p:nvPr/>
            </p:nvSpPr>
            <p:spPr bwMode="auto">
              <a:xfrm rot="1865196">
                <a:off x="3504" y="2592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59" name="AutoShape 162"/>
              <p:cNvSpPr>
                <a:spLocks noChangeArrowheads="1"/>
              </p:cNvSpPr>
              <p:nvPr/>
            </p:nvSpPr>
            <p:spPr bwMode="auto">
              <a:xfrm rot="-1704349">
                <a:off x="3504" y="1248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3587" name="Group 163"/>
          <p:cNvGrpSpPr>
            <a:grpSpLocks/>
          </p:cNvGrpSpPr>
          <p:nvPr/>
        </p:nvGrpSpPr>
        <p:grpSpPr bwMode="auto">
          <a:xfrm>
            <a:off x="1371600" y="2895600"/>
            <a:ext cx="952500" cy="1011238"/>
            <a:chOff x="996" y="1560"/>
            <a:chExt cx="984" cy="1044"/>
          </a:xfrm>
        </p:grpSpPr>
        <p:grpSp>
          <p:nvGrpSpPr>
            <p:cNvPr id="118923" name="Group 164"/>
            <p:cNvGrpSpPr>
              <a:grpSpLocks/>
            </p:cNvGrpSpPr>
            <p:nvPr/>
          </p:nvGrpSpPr>
          <p:grpSpPr bwMode="auto">
            <a:xfrm>
              <a:off x="1128" y="1644"/>
              <a:ext cx="816" cy="864"/>
              <a:chOff x="1128" y="1644"/>
              <a:chExt cx="816" cy="864"/>
            </a:xfrm>
          </p:grpSpPr>
          <p:sp>
            <p:nvSpPr>
              <p:cNvPr id="103589" name="Oval 165"/>
              <p:cNvSpPr>
                <a:spLocks noChangeArrowheads="1"/>
              </p:cNvSpPr>
              <p:nvPr/>
            </p:nvSpPr>
            <p:spPr bwMode="auto">
              <a:xfrm>
                <a:off x="1272" y="1740"/>
                <a:ext cx="239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90" name="Oval 166"/>
              <p:cNvSpPr>
                <a:spLocks noChangeArrowheads="1"/>
              </p:cNvSpPr>
              <p:nvPr/>
            </p:nvSpPr>
            <p:spPr bwMode="auto">
              <a:xfrm>
                <a:off x="1224" y="1932"/>
                <a:ext cx="238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42" name="Oval 167"/>
              <p:cNvSpPr>
                <a:spLocks noChangeArrowheads="1"/>
              </p:cNvSpPr>
              <p:nvPr/>
            </p:nvSpPr>
            <p:spPr bwMode="auto">
              <a:xfrm>
                <a:off x="1368" y="19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43" name="Oval 168"/>
              <p:cNvSpPr>
                <a:spLocks noChangeArrowheads="1"/>
              </p:cNvSpPr>
              <p:nvPr/>
            </p:nvSpPr>
            <p:spPr bwMode="auto">
              <a:xfrm>
                <a:off x="1416" y="188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93" name="Oval 169"/>
              <p:cNvSpPr>
                <a:spLocks noChangeArrowheads="1"/>
              </p:cNvSpPr>
              <p:nvPr/>
            </p:nvSpPr>
            <p:spPr bwMode="auto">
              <a:xfrm>
                <a:off x="1319" y="2124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45" name="Oval 170"/>
              <p:cNvSpPr>
                <a:spLocks noChangeArrowheads="1"/>
              </p:cNvSpPr>
              <p:nvPr/>
            </p:nvSpPr>
            <p:spPr bwMode="auto">
              <a:xfrm>
                <a:off x="1128" y="183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46" name="Oval 171"/>
              <p:cNvSpPr>
                <a:spLocks noChangeArrowheads="1"/>
              </p:cNvSpPr>
              <p:nvPr/>
            </p:nvSpPr>
            <p:spPr bwMode="auto">
              <a:xfrm>
                <a:off x="1176" y="21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96" name="Oval 172"/>
              <p:cNvSpPr>
                <a:spLocks noChangeArrowheads="1"/>
              </p:cNvSpPr>
              <p:nvPr/>
            </p:nvSpPr>
            <p:spPr bwMode="auto">
              <a:xfrm>
                <a:off x="1511" y="2027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48" name="Oval 173"/>
              <p:cNvSpPr>
                <a:spLocks noChangeArrowheads="1"/>
              </p:cNvSpPr>
              <p:nvPr/>
            </p:nvSpPr>
            <p:spPr bwMode="auto">
              <a:xfrm>
                <a:off x="1560" y="22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98" name="Oval 174"/>
              <p:cNvSpPr>
                <a:spLocks noChangeArrowheads="1"/>
              </p:cNvSpPr>
              <p:nvPr/>
            </p:nvSpPr>
            <p:spPr bwMode="auto">
              <a:xfrm>
                <a:off x="1704" y="2124"/>
                <a:ext cx="238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599" name="Oval 175"/>
              <p:cNvSpPr>
                <a:spLocks noChangeArrowheads="1"/>
              </p:cNvSpPr>
              <p:nvPr/>
            </p:nvSpPr>
            <p:spPr bwMode="auto">
              <a:xfrm>
                <a:off x="1511" y="1788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51" name="Oval 176"/>
              <p:cNvSpPr>
                <a:spLocks noChangeArrowheads="1"/>
              </p:cNvSpPr>
              <p:nvPr/>
            </p:nvSpPr>
            <p:spPr bwMode="auto">
              <a:xfrm>
                <a:off x="1656" y="19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01" name="Oval 177"/>
              <p:cNvSpPr>
                <a:spLocks noChangeArrowheads="1"/>
              </p:cNvSpPr>
              <p:nvPr/>
            </p:nvSpPr>
            <p:spPr bwMode="auto">
              <a:xfrm>
                <a:off x="1416" y="2219"/>
                <a:ext cx="239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53" name="Oval 178"/>
              <p:cNvSpPr>
                <a:spLocks noChangeArrowheads="1"/>
              </p:cNvSpPr>
              <p:nvPr/>
            </p:nvSpPr>
            <p:spPr bwMode="auto">
              <a:xfrm>
                <a:off x="1656" y="1788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54" name="Oval 179"/>
              <p:cNvSpPr>
                <a:spLocks noChangeArrowheads="1"/>
              </p:cNvSpPr>
              <p:nvPr/>
            </p:nvSpPr>
            <p:spPr bwMode="auto">
              <a:xfrm>
                <a:off x="1464" y="164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04" name="Oval 180"/>
              <p:cNvSpPr>
                <a:spLocks noChangeArrowheads="1"/>
              </p:cNvSpPr>
              <p:nvPr/>
            </p:nvSpPr>
            <p:spPr bwMode="auto">
              <a:xfrm>
                <a:off x="1272" y="2268"/>
                <a:ext cx="239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103605" name="Oval 181"/>
            <p:cNvSpPr>
              <a:spLocks noChangeArrowheads="1"/>
            </p:cNvSpPr>
            <p:nvPr/>
          </p:nvSpPr>
          <p:spPr bwMode="auto">
            <a:xfrm>
              <a:off x="1741" y="1907"/>
              <a:ext cx="239" cy="241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3606" name="Oval 182"/>
            <p:cNvSpPr>
              <a:spLocks noChangeArrowheads="1"/>
            </p:cNvSpPr>
            <p:nvPr/>
          </p:nvSpPr>
          <p:spPr bwMode="auto">
            <a:xfrm>
              <a:off x="1619" y="2365"/>
              <a:ext cx="241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8926" name="Oval 183"/>
            <p:cNvSpPr>
              <a:spLocks noChangeArrowheads="1"/>
            </p:cNvSpPr>
            <p:nvPr/>
          </p:nvSpPr>
          <p:spPr bwMode="auto">
            <a:xfrm>
              <a:off x="1500" y="2100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927" name="Oval 184"/>
            <p:cNvSpPr>
              <a:spLocks noChangeArrowheads="1"/>
            </p:cNvSpPr>
            <p:nvPr/>
          </p:nvSpPr>
          <p:spPr bwMode="auto">
            <a:xfrm>
              <a:off x="1152" y="2268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09" name="Oval 185"/>
            <p:cNvSpPr>
              <a:spLocks noChangeArrowheads="1"/>
            </p:cNvSpPr>
            <p:nvPr/>
          </p:nvSpPr>
          <p:spPr bwMode="auto">
            <a:xfrm>
              <a:off x="1260" y="1812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8929" name="Oval 186"/>
            <p:cNvSpPr>
              <a:spLocks noChangeArrowheads="1"/>
            </p:cNvSpPr>
            <p:nvPr/>
          </p:nvSpPr>
          <p:spPr bwMode="auto">
            <a:xfrm>
              <a:off x="1404" y="2352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930" name="Oval 187"/>
            <p:cNvSpPr>
              <a:spLocks noChangeArrowheads="1"/>
            </p:cNvSpPr>
            <p:nvPr/>
          </p:nvSpPr>
          <p:spPr bwMode="auto">
            <a:xfrm>
              <a:off x="996" y="182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12" name="Oval 188"/>
            <p:cNvSpPr>
              <a:spLocks noChangeArrowheads="1"/>
            </p:cNvSpPr>
            <p:nvPr/>
          </p:nvSpPr>
          <p:spPr bwMode="auto">
            <a:xfrm>
              <a:off x="1176" y="1968"/>
              <a:ext cx="238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8932" name="Oval 189"/>
            <p:cNvSpPr>
              <a:spLocks noChangeArrowheads="1"/>
            </p:cNvSpPr>
            <p:nvPr/>
          </p:nvSpPr>
          <p:spPr bwMode="auto">
            <a:xfrm>
              <a:off x="1344" y="207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14" name="Oval 190"/>
            <p:cNvSpPr>
              <a:spLocks noChangeArrowheads="1"/>
            </p:cNvSpPr>
            <p:nvPr/>
          </p:nvSpPr>
          <p:spPr bwMode="auto">
            <a:xfrm>
              <a:off x="1499" y="1871"/>
              <a:ext cx="241" cy="241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3615" name="Oval 191"/>
            <p:cNvSpPr>
              <a:spLocks noChangeArrowheads="1"/>
            </p:cNvSpPr>
            <p:nvPr/>
          </p:nvSpPr>
          <p:spPr bwMode="auto">
            <a:xfrm>
              <a:off x="996" y="2148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8935" name="Oval 192"/>
            <p:cNvSpPr>
              <a:spLocks noChangeArrowheads="1"/>
            </p:cNvSpPr>
            <p:nvPr/>
          </p:nvSpPr>
          <p:spPr bwMode="auto">
            <a:xfrm>
              <a:off x="1272" y="2364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17" name="Oval 193"/>
            <p:cNvSpPr>
              <a:spLocks noChangeArrowheads="1"/>
            </p:cNvSpPr>
            <p:nvPr/>
          </p:nvSpPr>
          <p:spPr bwMode="auto">
            <a:xfrm>
              <a:off x="1296" y="1560"/>
              <a:ext cx="239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8937" name="Oval 194"/>
            <p:cNvSpPr>
              <a:spLocks noChangeArrowheads="1"/>
            </p:cNvSpPr>
            <p:nvPr/>
          </p:nvSpPr>
          <p:spPr bwMode="auto">
            <a:xfrm>
              <a:off x="1008" y="201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938" name="Oval 195"/>
            <p:cNvSpPr>
              <a:spLocks noChangeArrowheads="1"/>
            </p:cNvSpPr>
            <p:nvPr/>
          </p:nvSpPr>
          <p:spPr bwMode="auto">
            <a:xfrm>
              <a:off x="1692" y="2256"/>
              <a:ext cx="240" cy="240"/>
            </a:xfrm>
            <a:prstGeom prst="ellipse">
              <a:avLst/>
            </a:prstGeom>
            <a:gradFill rotWithShape="0">
              <a:gsLst>
                <a:gs pos="0">
                  <a:srgbClr val="FF0000"/>
                </a:gs>
                <a:gs pos="100000">
                  <a:srgbClr val="FFC1C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20" name="Oval 196"/>
            <p:cNvSpPr>
              <a:spLocks noChangeArrowheads="1"/>
            </p:cNvSpPr>
            <p:nvPr/>
          </p:nvSpPr>
          <p:spPr bwMode="auto">
            <a:xfrm>
              <a:off x="1163" y="1657"/>
              <a:ext cx="241" cy="239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3621" name="Group 197"/>
          <p:cNvGrpSpPr>
            <a:grpSpLocks/>
          </p:cNvGrpSpPr>
          <p:nvPr/>
        </p:nvGrpSpPr>
        <p:grpSpPr bwMode="auto">
          <a:xfrm>
            <a:off x="6477000" y="228600"/>
            <a:ext cx="812800" cy="2743200"/>
            <a:chOff x="3912" y="672"/>
            <a:chExt cx="840" cy="2832"/>
          </a:xfrm>
        </p:grpSpPr>
        <p:grpSp>
          <p:nvGrpSpPr>
            <p:cNvPr id="118889" name="Group 198"/>
            <p:cNvGrpSpPr>
              <a:grpSpLocks/>
            </p:cNvGrpSpPr>
            <p:nvPr/>
          </p:nvGrpSpPr>
          <p:grpSpPr bwMode="auto">
            <a:xfrm>
              <a:off x="3936" y="2640"/>
              <a:ext cx="816" cy="864"/>
              <a:chOff x="1728" y="1680"/>
              <a:chExt cx="816" cy="864"/>
            </a:xfrm>
          </p:grpSpPr>
          <p:sp>
            <p:nvSpPr>
              <p:cNvPr id="103623" name="Oval 199"/>
              <p:cNvSpPr>
                <a:spLocks noChangeArrowheads="1"/>
              </p:cNvSpPr>
              <p:nvPr/>
            </p:nvSpPr>
            <p:spPr bwMode="auto">
              <a:xfrm>
                <a:off x="1873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24" name="Oval 200"/>
              <p:cNvSpPr>
                <a:spLocks noChangeArrowheads="1"/>
              </p:cNvSpPr>
              <p:nvPr/>
            </p:nvSpPr>
            <p:spPr bwMode="auto">
              <a:xfrm>
                <a:off x="1824" y="1969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09" name="Oval 201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10" name="Oval 202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27" name="Oval 203"/>
              <p:cNvSpPr>
                <a:spLocks noChangeArrowheads="1"/>
              </p:cNvSpPr>
              <p:nvPr/>
            </p:nvSpPr>
            <p:spPr bwMode="auto">
              <a:xfrm>
                <a:off x="1922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12" name="Oval 204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13" name="Oval 205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30" name="Oval 206"/>
              <p:cNvSpPr>
                <a:spLocks noChangeArrowheads="1"/>
              </p:cNvSpPr>
              <p:nvPr/>
            </p:nvSpPr>
            <p:spPr bwMode="auto">
              <a:xfrm>
                <a:off x="2113" y="2064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15" name="Oval 207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32" name="Oval 208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33" name="Oval 209"/>
              <p:cNvSpPr>
                <a:spLocks noChangeArrowheads="1"/>
              </p:cNvSpPr>
              <p:nvPr/>
            </p:nvSpPr>
            <p:spPr bwMode="auto">
              <a:xfrm>
                <a:off x="2113" y="182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18" name="Oval 210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35" name="Oval 211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20" name="Oval 212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21" name="Oval 213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38" name="Oval 214"/>
              <p:cNvSpPr>
                <a:spLocks noChangeArrowheads="1"/>
              </p:cNvSpPr>
              <p:nvPr/>
            </p:nvSpPr>
            <p:spPr bwMode="auto">
              <a:xfrm>
                <a:off x="1873" y="2305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8890" name="Group 215"/>
            <p:cNvGrpSpPr>
              <a:grpSpLocks/>
            </p:cNvGrpSpPr>
            <p:nvPr/>
          </p:nvGrpSpPr>
          <p:grpSpPr bwMode="auto">
            <a:xfrm>
              <a:off x="3912" y="672"/>
              <a:ext cx="816" cy="864"/>
              <a:chOff x="1728" y="1680"/>
              <a:chExt cx="816" cy="864"/>
            </a:xfrm>
          </p:grpSpPr>
          <p:sp>
            <p:nvSpPr>
              <p:cNvPr id="103640" name="Oval 216"/>
              <p:cNvSpPr>
                <a:spLocks noChangeArrowheads="1"/>
              </p:cNvSpPr>
              <p:nvPr/>
            </p:nvSpPr>
            <p:spPr bwMode="auto">
              <a:xfrm>
                <a:off x="1872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41" name="Oval 217"/>
              <p:cNvSpPr>
                <a:spLocks noChangeArrowheads="1"/>
              </p:cNvSpPr>
              <p:nvPr/>
            </p:nvSpPr>
            <p:spPr bwMode="auto">
              <a:xfrm>
                <a:off x="1823" y="1968"/>
                <a:ext cx="241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93" name="Oval 218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94" name="Oval 219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44" name="Oval 220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96" name="Oval 221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97" name="Oval 222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47" name="Oval 223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99" name="Oval 224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49" name="Oval 225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50" name="Oval 226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02" name="Oval 227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52" name="Oval 228"/>
              <p:cNvSpPr>
                <a:spLocks noChangeArrowheads="1"/>
              </p:cNvSpPr>
              <p:nvPr/>
            </p:nvSpPr>
            <p:spPr bwMode="auto">
              <a:xfrm>
                <a:off x="2015" y="2255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904" name="Oval 229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905" name="Oval 230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55" name="Oval 231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03656" name="Group 232"/>
          <p:cNvGrpSpPr>
            <a:grpSpLocks/>
          </p:cNvGrpSpPr>
          <p:nvPr/>
        </p:nvGrpSpPr>
        <p:grpSpPr bwMode="auto">
          <a:xfrm>
            <a:off x="6096000" y="838200"/>
            <a:ext cx="401638" cy="1570038"/>
            <a:chOff x="1488" y="1680"/>
            <a:chExt cx="253" cy="989"/>
          </a:xfrm>
        </p:grpSpPr>
        <p:sp>
          <p:nvSpPr>
            <p:cNvPr id="118885" name="AutoShape 233"/>
            <p:cNvSpPr>
              <a:spLocks noChangeArrowheads="1"/>
            </p:cNvSpPr>
            <p:nvPr/>
          </p:nvSpPr>
          <p:spPr bwMode="auto">
            <a:xfrm>
              <a:off x="1536" y="2064"/>
              <a:ext cx="205" cy="168"/>
            </a:xfrm>
            <a:prstGeom prst="rightArrow">
              <a:avLst>
                <a:gd name="adj1" fmla="val 50000"/>
                <a:gd name="adj2" fmla="val 30506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8886" name="Group 234"/>
            <p:cNvGrpSpPr>
              <a:grpSpLocks/>
            </p:cNvGrpSpPr>
            <p:nvPr/>
          </p:nvGrpSpPr>
          <p:grpSpPr bwMode="auto">
            <a:xfrm>
              <a:off x="1488" y="1680"/>
              <a:ext cx="205" cy="989"/>
              <a:chOff x="3504" y="1248"/>
              <a:chExt cx="336" cy="1620"/>
            </a:xfrm>
          </p:grpSpPr>
          <p:sp>
            <p:nvSpPr>
              <p:cNvPr id="118887" name="AutoShape 235"/>
              <p:cNvSpPr>
                <a:spLocks noChangeArrowheads="1"/>
              </p:cNvSpPr>
              <p:nvPr/>
            </p:nvSpPr>
            <p:spPr bwMode="auto">
              <a:xfrm rot="1865196">
                <a:off x="3504" y="2592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88" name="AutoShape 236"/>
              <p:cNvSpPr>
                <a:spLocks noChangeArrowheads="1"/>
              </p:cNvSpPr>
              <p:nvPr/>
            </p:nvSpPr>
            <p:spPr bwMode="auto">
              <a:xfrm rot="-1704349">
                <a:off x="3504" y="1248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3661" name="AutoShape 237"/>
          <p:cNvSpPr>
            <a:spLocks noChangeArrowheads="1"/>
          </p:cNvSpPr>
          <p:nvPr/>
        </p:nvSpPr>
        <p:spPr bwMode="auto">
          <a:xfrm>
            <a:off x="6477000" y="990600"/>
            <a:ext cx="1254125" cy="1114425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662" name="Group 238"/>
          <p:cNvGrpSpPr>
            <a:grpSpLocks/>
          </p:cNvGrpSpPr>
          <p:nvPr/>
        </p:nvGrpSpPr>
        <p:grpSpPr bwMode="auto">
          <a:xfrm>
            <a:off x="6553200" y="3886200"/>
            <a:ext cx="812800" cy="2743200"/>
            <a:chOff x="3912" y="672"/>
            <a:chExt cx="840" cy="2832"/>
          </a:xfrm>
        </p:grpSpPr>
        <p:grpSp>
          <p:nvGrpSpPr>
            <p:cNvPr id="118851" name="Group 239"/>
            <p:cNvGrpSpPr>
              <a:grpSpLocks/>
            </p:cNvGrpSpPr>
            <p:nvPr/>
          </p:nvGrpSpPr>
          <p:grpSpPr bwMode="auto">
            <a:xfrm>
              <a:off x="3936" y="2640"/>
              <a:ext cx="816" cy="864"/>
              <a:chOff x="1728" y="1680"/>
              <a:chExt cx="816" cy="864"/>
            </a:xfrm>
          </p:grpSpPr>
          <p:sp>
            <p:nvSpPr>
              <p:cNvPr id="103664" name="Oval 240"/>
              <p:cNvSpPr>
                <a:spLocks noChangeArrowheads="1"/>
              </p:cNvSpPr>
              <p:nvPr/>
            </p:nvSpPr>
            <p:spPr bwMode="auto">
              <a:xfrm>
                <a:off x="1873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65" name="Oval 241"/>
              <p:cNvSpPr>
                <a:spLocks noChangeArrowheads="1"/>
              </p:cNvSpPr>
              <p:nvPr/>
            </p:nvSpPr>
            <p:spPr bwMode="auto">
              <a:xfrm>
                <a:off x="1824" y="1969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71" name="Oval 242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72" name="Oval 243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68" name="Oval 244"/>
              <p:cNvSpPr>
                <a:spLocks noChangeArrowheads="1"/>
              </p:cNvSpPr>
              <p:nvPr/>
            </p:nvSpPr>
            <p:spPr bwMode="auto">
              <a:xfrm>
                <a:off x="1922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74" name="Oval 245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75" name="Oval 246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71" name="Oval 247"/>
              <p:cNvSpPr>
                <a:spLocks noChangeArrowheads="1"/>
              </p:cNvSpPr>
              <p:nvPr/>
            </p:nvSpPr>
            <p:spPr bwMode="auto">
              <a:xfrm>
                <a:off x="2113" y="2064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77" name="Oval 248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73" name="Oval 249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74" name="Oval 250"/>
              <p:cNvSpPr>
                <a:spLocks noChangeArrowheads="1"/>
              </p:cNvSpPr>
              <p:nvPr/>
            </p:nvSpPr>
            <p:spPr bwMode="auto">
              <a:xfrm>
                <a:off x="2113" y="182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80" name="Oval 251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76" name="Oval 252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82" name="Oval 253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83" name="Oval 254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79" name="Oval 255"/>
              <p:cNvSpPr>
                <a:spLocks noChangeArrowheads="1"/>
              </p:cNvSpPr>
              <p:nvPr/>
            </p:nvSpPr>
            <p:spPr bwMode="auto">
              <a:xfrm>
                <a:off x="1873" y="2305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8852" name="Group 256"/>
            <p:cNvGrpSpPr>
              <a:grpSpLocks/>
            </p:cNvGrpSpPr>
            <p:nvPr/>
          </p:nvGrpSpPr>
          <p:grpSpPr bwMode="auto">
            <a:xfrm>
              <a:off x="3912" y="672"/>
              <a:ext cx="816" cy="864"/>
              <a:chOff x="1728" y="1680"/>
              <a:chExt cx="816" cy="864"/>
            </a:xfrm>
          </p:grpSpPr>
          <p:sp>
            <p:nvSpPr>
              <p:cNvPr id="103681" name="Oval 257"/>
              <p:cNvSpPr>
                <a:spLocks noChangeArrowheads="1"/>
              </p:cNvSpPr>
              <p:nvPr/>
            </p:nvSpPr>
            <p:spPr bwMode="auto">
              <a:xfrm>
                <a:off x="1872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82" name="Oval 258"/>
              <p:cNvSpPr>
                <a:spLocks noChangeArrowheads="1"/>
              </p:cNvSpPr>
              <p:nvPr/>
            </p:nvSpPr>
            <p:spPr bwMode="auto">
              <a:xfrm>
                <a:off x="1823" y="1968"/>
                <a:ext cx="241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55" name="Oval 259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56" name="Oval 260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85" name="Oval 261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58" name="Oval 262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59" name="Oval 263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88" name="Oval 264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61" name="Oval 265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0" name="Oval 266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691" name="Oval 267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64" name="Oval 268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3" name="Oval 269"/>
              <p:cNvSpPr>
                <a:spLocks noChangeArrowheads="1"/>
              </p:cNvSpPr>
              <p:nvPr/>
            </p:nvSpPr>
            <p:spPr bwMode="auto">
              <a:xfrm>
                <a:off x="2015" y="2255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66" name="Oval 270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67" name="Oval 271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6" name="Oval 272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03697" name="Group 273"/>
          <p:cNvGrpSpPr>
            <a:grpSpLocks/>
          </p:cNvGrpSpPr>
          <p:nvPr/>
        </p:nvGrpSpPr>
        <p:grpSpPr bwMode="auto">
          <a:xfrm>
            <a:off x="6172200" y="4419600"/>
            <a:ext cx="401638" cy="1570038"/>
            <a:chOff x="1488" y="1680"/>
            <a:chExt cx="253" cy="989"/>
          </a:xfrm>
        </p:grpSpPr>
        <p:sp>
          <p:nvSpPr>
            <p:cNvPr id="118847" name="AutoShape 274"/>
            <p:cNvSpPr>
              <a:spLocks noChangeArrowheads="1"/>
            </p:cNvSpPr>
            <p:nvPr/>
          </p:nvSpPr>
          <p:spPr bwMode="auto">
            <a:xfrm>
              <a:off x="1536" y="2064"/>
              <a:ext cx="205" cy="168"/>
            </a:xfrm>
            <a:prstGeom prst="rightArrow">
              <a:avLst>
                <a:gd name="adj1" fmla="val 50000"/>
                <a:gd name="adj2" fmla="val 30506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8848" name="Group 275"/>
            <p:cNvGrpSpPr>
              <a:grpSpLocks/>
            </p:cNvGrpSpPr>
            <p:nvPr/>
          </p:nvGrpSpPr>
          <p:grpSpPr bwMode="auto">
            <a:xfrm>
              <a:off x="1488" y="1680"/>
              <a:ext cx="205" cy="989"/>
              <a:chOff x="3504" y="1248"/>
              <a:chExt cx="336" cy="1620"/>
            </a:xfrm>
          </p:grpSpPr>
          <p:sp>
            <p:nvSpPr>
              <p:cNvPr id="118849" name="AutoShape 276"/>
              <p:cNvSpPr>
                <a:spLocks noChangeArrowheads="1"/>
              </p:cNvSpPr>
              <p:nvPr/>
            </p:nvSpPr>
            <p:spPr bwMode="auto">
              <a:xfrm rot="1865196">
                <a:off x="3504" y="2592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50" name="AutoShape 277"/>
              <p:cNvSpPr>
                <a:spLocks noChangeArrowheads="1"/>
              </p:cNvSpPr>
              <p:nvPr/>
            </p:nvSpPr>
            <p:spPr bwMode="auto">
              <a:xfrm rot="-1704349">
                <a:off x="3504" y="1248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3702" name="AutoShape 278"/>
          <p:cNvSpPr>
            <a:spLocks noChangeArrowheads="1"/>
          </p:cNvSpPr>
          <p:nvPr/>
        </p:nvSpPr>
        <p:spPr bwMode="auto">
          <a:xfrm>
            <a:off x="6629400" y="4648200"/>
            <a:ext cx="1254125" cy="1114425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703" name="Group 279"/>
          <p:cNvGrpSpPr>
            <a:grpSpLocks/>
          </p:cNvGrpSpPr>
          <p:nvPr/>
        </p:nvGrpSpPr>
        <p:grpSpPr bwMode="auto">
          <a:xfrm>
            <a:off x="7966075" y="2209800"/>
            <a:ext cx="812800" cy="2743200"/>
            <a:chOff x="3912" y="672"/>
            <a:chExt cx="840" cy="2832"/>
          </a:xfrm>
        </p:grpSpPr>
        <p:grpSp>
          <p:nvGrpSpPr>
            <p:cNvPr id="118813" name="Group 280"/>
            <p:cNvGrpSpPr>
              <a:grpSpLocks/>
            </p:cNvGrpSpPr>
            <p:nvPr/>
          </p:nvGrpSpPr>
          <p:grpSpPr bwMode="auto">
            <a:xfrm>
              <a:off x="3936" y="2640"/>
              <a:ext cx="816" cy="864"/>
              <a:chOff x="1728" y="1680"/>
              <a:chExt cx="816" cy="864"/>
            </a:xfrm>
          </p:grpSpPr>
          <p:sp>
            <p:nvSpPr>
              <p:cNvPr id="103705" name="Oval 281"/>
              <p:cNvSpPr>
                <a:spLocks noChangeArrowheads="1"/>
              </p:cNvSpPr>
              <p:nvPr/>
            </p:nvSpPr>
            <p:spPr bwMode="auto">
              <a:xfrm>
                <a:off x="1873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706" name="Oval 282"/>
              <p:cNvSpPr>
                <a:spLocks noChangeArrowheads="1"/>
              </p:cNvSpPr>
              <p:nvPr/>
            </p:nvSpPr>
            <p:spPr bwMode="auto">
              <a:xfrm>
                <a:off x="1824" y="1969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33" name="Oval 283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34" name="Oval 284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09" name="Oval 285"/>
              <p:cNvSpPr>
                <a:spLocks noChangeArrowheads="1"/>
              </p:cNvSpPr>
              <p:nvPr/>
            </p:nvSpPr>
            <p:spPr bwMode="auto">
              <a:xfrm>
                <a:off x="1922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36" name="Oval 286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37" name="Oval 287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12" name="Oval 288"/>
              <p:cNvSpPr>
                <a:spLocks noChangeArrowheads="1"/>
              </p:cNvSpPr>
              <p:nvPr/>
            </p:nvSpPr>
            <p:spPr bwMode="auto">
              <a:xfrm>
                <a:off x="2113" y="2064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39" name="Oval 289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14" name="Oval 290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715" name="Oval 291"/>
              <p:cNvSpPr>
                <a:spLocks noChangeArrowheads="1"/>
              </p:cNvSpPr>
              <p:nvPr/>
            </p:nvSpPr>
            <p:spPr bwMode="auto">
              <a:xfrm>
                <a:off x="2113" y="1825"/>
                <a:ext cx="241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42" name="Oval 292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17" name="Oval 293"/>
              <p:cNvSpPr>
                <a:spLocks noChangeArrowheads="1"/>
              </p:cNvSpPr>
              <p:nvPr/>
            </p:nvSpPr>
            <p:spPr bwMode="auto">
              <a:xfrm>
                <a:off x="2016" y="2256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44" name="Oval 294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45" name="Oval 295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20" name="Oval 296"/>
              <p:cNvSpPr>
                <a:spLocks noChangeArrowheads="1"/>
              </p:cNvSpPr>
              <p:nvPr/>
            </p:nvSpPr>
            <p:spPr bwMode="auto">
              <a:xfrm>
                <a:off x="1873" y="2305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18814" name="Group 297"/>
            <p:cNvGrpSpPr>
              <a:grpSpLocks/>
            </p:cNvGrpSpPr>
            <p:nvPr/>
          </p:nvGrpSpPr>
          <p:grpSpPr bwMode="auto">
            <a:xfrm>
              <a:off x="3912" y="672"/>
              <a:ext cx="816" cy="864"/>
              <a:chOff x="1728" y="1680"/>
              <a:chExt cx="816" cy="864"/>
            </a:xfrm>
          </p:grpSpPr>
          <p:sp>
            <p:nvSpPr>
              <p:cNvPr id="103722" name="Oval 298"/>
              <p:cNvSpPr>
                <a:spLocks noChangeArrowheads="1"/>
              </p:cNvSpPr>
              <p:nvPr/>
            </p:nvSpPr>
            <p:spPr bwMode="auto">
              <a:xfrm>
                <a:off x="1872" y="1777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723" name="Oval 299"/>
              <p:cNvSpPr>
                <a:spLocks noChangeArrowheads="1"/>
              </p:cNvSpPr>
              <p:nvPr/>
            </p:nvSpPr>
            <p:spPr bwMode="auto">
              <a:xfrm>
                <a:off x="1823" y="1968"/>
                <a:ext cx="241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17" name="Oval 300"/>
              <p:cNvSpPr>
                <a:spLocks noChangeArrowheads="1"/>
              </p:cNvSpPr>
              <p:nvPr/>
            </p:nvSpPr>
            <p:spPr bwMode="auto">
              <a:xfrm>
                <a:off x="1968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18" name="Oval 301"/>
              <p:cNvSpPr>
                <a:spLocks noChangeArrowheads="1"/>
              </p:cNvSpPr>
              <p:nvPr/>
            </p:nvSpPr>
            <p:spPr bwMode="auto">
              <a:xfrm>
                <a:off x="2016" y="192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26" name="Oval 302"/>
              <p:cNvSpPr>
                <a:spLocks noChangeArrowheads="1"/>
              </p:cNvSpPr>
              <p:nvPr/>
            </p:nvSpPr>
            <p:spPr bwMode="auto">
              <a:xfrm>
                <a:off x="1920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20" name="Oval 303"/>
              <p:cNvSpPr>
                <a:spLocks noChangeArrowheads="1"/>
              </p:cNvSpPr>
              <p:nvPr/>
            </p:nvSpPr>
            <p:spPr bwMode="auto">
              <a:xfrm>
                <a:off x="1728" y="18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21" name="Oval 304"/>
              <p:cNvSpPr>
                <a:spLocks noChangeArrowheads="1"/>
              </p:cNvSpPr>
              <p:nvPr/>
            </p:nvSpPr>
            <p:spPr bwMode="auto">
              <a:xfrm>
                <a:off x="1776" y="21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29" name="Oval 305"/>
              <p:cNvSpPr>
                <a:spLocks noChangeArrowheads="1"/>
              </p:cNvSpPr>
              <p:nvPr/>
            </p:nvSpPr>
            <p:spPr bwMode="auto">
              <a:xfrm>
                <a:off x="2112" y="2064"/>
                <a:ext cx="240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23" name="Oval 306"/>
              <p:cNvSpPr>
                <a:spLocks noChangeArrowheads="1"/>
              </p:cNvSpPr>
              <p:nvPr/>
            </p:nvSpPr>
            <p:spPr bwMode="auto">
              <a:xfrm>
                <a:off x="2160" y="225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31" name="Oval 307"/>
              <p:cNvSpPr>
                <a:spLocks noChangeArrowheads="1"/>
              </p:cNvSpPr>
              <p:nvPr/>
            </p:nvSpPr>
            <p:spPr bwMode="auto">
              <a:xfrm>
                <a:off x="2304" y="2160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3732" name="Oval 308"/>
              <p:cNvSpPr>
                <a:spLocks noChangeArrowheads="1"/>
              </p:cNvSpPr>
              <p:nvPr/>
            </p:nvSpPr>
            <p:spPr bwMode="auto">
              <a:xfrm>
                <a:off x="2112" y="1824"/>
                <a:ext cx="240" cy="239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26" name="Oval 309"/>
              <p:cNvSpPr>
                <a:spLocks noChangeArrowheads="1"/>
              </p:cNvSpPr>
              <p:nvPr/>
            </p:nvSpPr>
            <p:spPr bwMode="auto">
              <a:xfrm>
                <a:off x="2256" y="2016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34" name="Oval 310"/>
              <p:cNvSpPr>
                <a:spLocks noChangeArrowheads="1"/>
              </p:cNvSpPr>
              <p:nvPr/>
            </p:nvSpPr>
            <p:spPr bwMode="auto">
              <a:xfrm>
                <a:off x="2015" y="2255"/>
                <a:ext cx="241" cy="241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8828" name="Oval 311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29" name="Oval 312"/>
              <p:cNvSpPr>
                <a:spLocks noChangeArrowheads="1"/>
              </p:cNvSpPr>
              <p:nvPr/>
            </p:nvSpPr>
            <p:spPr bwMode="auto">
              <a:xfrm>
                <a:off x="2064" y="168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rgbClr val="FF0000"/>
                  </a:gs>
                  <a:gs pos="100000">
                    <a:srgbClr val="FFC1C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37" name="Oval 313"/>
              <p:cNvSpPr>
                <a:spLocks noChangeArrowheads="1"/>
              </p:cNvSpPr>
              <p:nvPr/>
            </p:nvSpPr>
            <p:spPr bwMode="auto">
              <a:xfrm>
                <a:off x="1872" y="2304"/>
                <a:ext cx="240" cy="23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03738" name="Group 314"/>
          <p:cNvGrpSpPr>
            <a:grpSpLocks/>
          </p:cNvGrpSpPr>
          <p:nvPr/>
        </p:nvGrpSpPr>
        <p:grpSpPr bwMode="auto">
          <a:xfrm>
            <a:off x="7432675" y="2743200"/>
            <a:ext cx="401638" cy="1570038"/>
            <a:chOff x="1488" y="1680"/>
            <a:chExt cx="253" cy="989"/>
          </a:xfrm>
        </p:grpSpPr>
        <p:sp>
          <p:nvSpPr>
            <p:cNvPr id="118809" name="AutoShape 315"/>
            <p:cNvSpPr>
              <a:spLocks noChangeArrowheads="1"/>
            </p:cNvSpPr>
            <p:nvPr/>
          </p:nvSpPr>
          <p:spPr bwMode="auto">
            <a:xfrm>
              <a:off x="1536" y="2064"/>
              <a:ext cx="205" cy="168"/>
            </a:xfrm>
            <a:prstGeom prst="rightArrow">
              <a:avLst>
                <a:gd name="adj1" fmla="val 50000"/>
                <a:gd name="adj2" fmla="val 30506"/>
              </a:avLst>
            </a:prstGeom>
            <a:solidFill>
              <a:srgbClr val="FFCC00"/>
            </a:solidFill>
            <a:ln w="38100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8810" name="Group 316"/>
            <p:cNvGrpSpPr>
              <a:grpSpLocks/>
            </p:cNvGrpSpPr>
            <p:nvPr/>
          </p:nvGrpSpPr>
          <p:grpSpPr bwMode="auto">
            <a:xfrm>
              <a:off x="1488" y="1680"/>
              <a:ext cx="205" cy="989"/>
              <a:chOff x="3504" y="1248"/>
              <a:chExt cx="336" cy="1620"/>
            </a:xfrm>
          </p:grpSpPr>
          <p:sp>
            <p:nvSpPr>
              <p:cNvPr id="118811" name="AutoShape 317"/>
              <p:cNvSpPr>
                <a:spLocks noChangeArrowheads="1"/>
              </p:cNvSpPr>
              <p:nvPr/>
            </p:nvSpPr>
            <p:spPr bwMode="auto">
              <a:xfrm rot="1865196">
                <a:off x="3504" y="2592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8812" name="AutoShape 318"/>
              <p:cNvSpPr>
                <a:spLocks noChangeArrowheads="1"/>
              </p:cNvSpPr>
              <p:nvPr/>
            </p:nvSpPr>
            <p:spPr bwMode="auto">
              <a:xfrm rot="-1704349">
                <a:off x="3504" y="1248"/>
                <a:ext cx="336" cy="276"/>
              </a:xfrm>
              <a:prstGeom prst="rightArrow">
                <a:avLst>
                  <a:gd name="adj1" fmla="val 50000"/>
                  <a:gd name="adj2" fmla="val 30435"/>
                </a:avLst>
              </a:prstGeom>
              <a:solidFill>
                <a:srgbClr val="FFCC00"/>
              </a:solidFill>
              <a:ln w="38100">
                <a:solidFill>
                  <a:srgbClr val="FFCC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3743" name="AutoShape 319"/>
          <p:cNvSpPr>
            <a:spLocks noChangeArrowheads="1"/>
          </p:cNvSpPr>
          <p:nvPr/>
        </p:nvSpPr>
        <p:spPr bwMode="auto">
          <a:xfrm>
            <a:off x="7889875" y="2971800"/>
            <a:ext cx="1254125" cy="1114425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44" name="Text Box 320"/>
          <p:cNvSpPr txBox="1">
            <a:spLocks noChangeArrowheads="1"/>
          </p:cNvSpPr>
          <p:nvPr/>
        </p:nvSpPr>
        <p:spPr bwMode="auto">
          <a:xfrm>
            <a:off x="6279" y="710588"/>
            <a:ext cx="4648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dirty="0">
                <a:solidFill>
                  <a:srgbClr val="FFFF66"/>
                </a:solidFill>
              </a:rPr>
              <a:t>Each fission reaction releases neutrons that </a:t>
            </a:r>
            <a:r>
              <a:rPr lang="en-GB" dirty="0" smtClean="0">
                <a:solidFill>
                  <a:srgbClr val="FFFF66"/>
                </a:solidFill>
              </a:rPr>
              <a:t>could be used </a:t>
            </a:r>
            <a:r>
              <a:rPr lang="en-GB" dirty="0">
                <a:solidFill>
                  <a:srgbClr val="FFFF66"/>
                </a:solidFill>
              </a:rPr>
              <a:t>in further </a:t>
            </a:r>
            <a:r>
              <a:rPr lang="en-GB" dirty="0" smtClean="0">
                <a:solidFill>
                  <a:srgbClr val="FFFF66"/>
                </a:solidFill>
              </a:rPr>
              <a:t>reactions – a “chain reaction”: </a:t>
            </a:r>
            <a:endParaRPr lang="en-GB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3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3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3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3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3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3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3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3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3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3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3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3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animBg="1"/>
      <p:bldP spid="103463" grpId="0" animBg="1"/>
      <p:bldP spid="103469" grpId="0" animBg="1"/>
      <p:bldP spid="103661" grpId="0" animBg="1"/>
      <p:bldP spid="103702" grpId="0" animBg="1"/>
      <p:bldP spid="103743" grpId="0" animBg="1"/>
      <p:bldP spid="103744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4213"/>
          </a:xfrm>
          <a:noFill/>
        </p:spPr>
        <p:txBody>
          <a:bodyPr/>
          <a:lstStyle/>
          <a:p>
            <a:r>
              <a:rPr lang="en-GB" sz="4000" dirty="0" smtClean="0">
                <a:effectLst/>
              </a:rPr>
              <a:t>Fission in Nuclear power stations</a:t>
            </a:r>
          </a:p>
        </p:txBody>
      </p:sp>
      <p:pic>
        <p:nvPicPr>
          <p:cNvPr id="193539" name="Picture 3" descr="pressurised water reactor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62966"/>
            <a:ext cx="9144000" cy="472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93540" name="Group 4"/>
          <p:cNvGrpSpPr>
            <a:grpSpLocks/>
          </p:cNvGrpSpPr>
          <p:nvPr/>
        </p:nvGrpSpPr>
        <p:grpSpPr bwMode="auto">
          <a:xfrm>
            <a:off x="1361790" y="1669243"/>
            <a:ext cx="6575425" cy="2436813"/>
            <a:chOff x="1591" y="1083"/>
            <a:chExt cx="4142" cy="1535"/>
          </a:xfrm>
        </p:grpSpPr>
        <p:sp>
          <p:nvSpPr>
            <p:cNvPr id="193542" name="AutoShape 6"/>
            <p:cNvSpPr>
              <a:spLocks noChangeArrowheads="1"/>
            </p:cNvSpPr>
            <p:nvPr/>
          </p:nvSpPr>
          <p:spPr bwMode="auto">
            <a:xfrm rot="12557212">
              <a:off x="1591" y="1978"/>
              <a:ext cx="294" cy="640"/>
            </a:xfrm>
            <a:prstGeom prst="upArrow">
              <a:avLst>
                <a:gd name="adj1" fmla="val 50000"/>
                <a:gd name="adj2" fmla="val 54422"/>
              </a:avLst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193541" name="Text Box 5"/>
            <p:cNvSpPr txBox="1">
              <a:spLocks noChangeArrowheads="1"/>
            </p:cNvSpPr>
            <p:nvPr/>
          </p:nvSpPr>
          <p:spPr bwMode="auto">
            <a:xfrm>
              <a:off x="1810" y="1083"/>
              <a:ext cx="3923" cy="989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/>
                <a:t>These fission reactions occur in the fuel rods and they become very hot. </a:t>
              </a:r>
              <a:r>
                <a:rPr lang="en-GB" dirty="0" smtClean="0"/>
                <a:t>Control rods are moved in and out in order to absorb neutrons and control the reaction.</a:t>
              </a:r>
              <a:endParaRPr lang="en-GB" dirty="0"/>
            </a:p>
          </p:txBody>
        </p:sp>
      </p:grp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0" y="614363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dirty="0">
                <a:solidFill>
                  <a:srgbClr val="66CCFF"/>
                </a:solidFill>
              </a:rPr>
              <a:t>How are control rods used to control the rate of these reactions?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937950"/>
            <a:ext cx="9144000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 nuclear bomb is basically an uncontrolled chain reaction.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899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9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98EB7D52-8257-4F61-B9C2-2A45796EBE57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0291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345F6C2F-7A80-4D1D-B9EA-463FFA2848FE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Electron Orbits</a:t>
            </a:r>
          </a:p>
        </p:txBody>
      </p:sp>
      <p:grpSp>
        <p:nvGrpSpPr>
          <p:cNvPr id="140293" name="Group 3"/>
          <p:cNvGrpSpPr>
            <a:grpSpLocks/>
          </p:cNvGrpSpPr>
          <p:nvPr/>
        </p:nvGrpSpPr>
        <p:grpSpPr bwMode="auto">
          <a:xfrm>
            <a:off x="3903663" y="4106863"/>
            <a:ext cx="990600" cy="1066800"/>
            <a:chOff x="1536" y="1344"/>
            <a:chExt cx="624" cy="672"/>
          </a:xfrm>
        </p:grpSpPr>
        <p:sp>
          <p:nvSpPr>
            <p:cNvPr id="96260" name="Oval 4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0309" name="Oval 5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10" name="Oval 6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96263" name="Oval 7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40294" name="Oval 8"/>
          <p:cNvSpPr>
            <a:spLocks noChangeArrowheads="1"/>
          </p:cNvSpPr>
          <p:nvPr/>
        </p:nvSpPr>
        <p:spPr bwMode="auto">
          <a:xfrm>
            <a:off x="855663" y="3344863"/>
            <a:ext cx="7162800" cy="25908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96265" name="Oval 9"/>
          <p:cNvSpPr>
            <a:spLocks noChangeArrowheads="1"/>
          </p:cNvSpPr>
          <p:nvPr/>
        </p:nvSpPr>
        <p:spPr bwMode="auto">
          <a:xfrm>
            <a:off x="4229101" y="5851526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96266" name="Oval 10"/>
          <p:cNvSpPr>
            <a:spLocks noChangeArrowheads="1"/>
          </p:cNvSpPr>
          <p:nvPr/>
        </p:nvSpPr>
        <p:spPr bwMode="auto">
          <a:xfrm>
            <a:off x="4302126" y="3187701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03447" name="Text Box 23"/>
          <p:cNvSpPr txBox="1">
            <a:spLocks noChangeArrowheads="1"/>
          </p:cNvSpPr>
          <p:nvPr/>
        </p:nvSpPr>
        <p:spPr bwMode="auto">
          <a:xfrm>
            <a:off x="180110" y="1025676"/>
            <a:ext cx="6740237" cy="1200329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 smtClean="0"/>
              <a:t>Here’s an atom of beryllium. Notice that the electrons go around the nucleus in different orbits:</a:t>
            </a:r>
            <a:endParaRPr lang="en-GB" alt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239000" y="762000"/>
            <a:ext cx="1905000" cy="2362200"/>
            <a:chOff x="3581400" y="1600200"/>
            <a:chExt cx="1905000" cy="2362200"/>
          </a:xfrm>
        </p:grpSpPr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3581400" y="1600200"/>
              <a:ext cx="1905000" cy="2362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26" name="WordArt 8"/>
            <p:cNvSpPr>
              <a:spLocks noChangeArrowheads="1" noChangeShapeType="1" noTextEdit="1"/>
            </p:cNvSpPr>
            <p:nvPr/>
          </p:nvSpPr>
          <p:spPr bwMode="auto">
            <a:xfrm>
              <a:off x="4003964" y="2286000"/>
              <a:ext cx="1025236" cy="9525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66"/>
                  </a:solidFill>
                  <a:latin typeface="Arial Black"/>
                </a:rPr>
                <a:t>Be</a:t>
              </a:r>
              <a:endPara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endParaRPr>
            </a:p>
          </p:txBody>
        </p:sp>
        <p:sp>
          <p:nvSpPr>
            <p:cNvPr id="27" name="WordArt 9"/>
            <p:cNvSpPr>
              <a:spLocks noChangeArrowheads="1" noChangeShapeType="1" noTextEdit="1"/>
            </p:cNvSpPr>
            <p:nvPr/>
          </p:nvSpPr>
          <p:spPr bwMode="auto">
            <a:xfrm>
              <a:off x="5029200" y="3429000"/>
              <a:ext cx="304800" cy="3429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latin typeface="Arial Black"/>
                </a:rPr>
                <a:t>4</a:t>
              </a:r>
            </a:p>
          </p:txBody>
        </p:sp>
        <p:sp>
          <p:nvSpPr>
            <p:cNvPr id="28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4953000" y="1752600"/>
              <a:ext cx="381000" cy="3810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9</a:t>
              </a:r>
              <a:endParaRPr lang="en-GB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endParaRPr>
            </a:p>
          </p:txBody>
        </p:sp>
      </p:grpSp>
      <p:sp>
        <p:nvSpPr>
          <p:cNvPr id="29" name="Oval 6"/>
          <p:cNvSpPr>
            <a:spLocks noChangeArrowheads="1"/>
          </p:cNvSpPr>
          <p:nvPr/>
        </p:nvSpPr>
        <p:spPr bwMode="auto">
          <a:xfrm>
            <a:off x="4149726" y="4754563"/>
            <a:ext cx="533400" cy="533400"/>
          </a:xfrm>
          <a:prstGeom prst="ellipse">
            <a:avLst/>
          </a:prstGeom>
          <a:gradFill rotWithShape="0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30" name="Oval 6"/>
          <p:cNvSpPr>
            <a:spLocks noChangeArrowheads="1"/>
          </p:cNvSpPr>
          <p:nvPr/>
        </p:nvSpPr>
        <p:spPr bwMode="auto">
          <a:xfrm>
            <a:off x="3370263" y="4373563"/>
            <a:ext cx="533400" cy="533400"/>
          </a:xfrm>
          <a:prstGeom prst="ellipse">
            <a:avLst/>
          </a:prstGeom>
          <a:gradFill rotWithShape="0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31" name="Oval 4"/>
          <p:cNvSpPr>
            <a:spLocks noChangeArrowheads="1"/>
          </p:cNvSpPr>
          <p:nvPr/>
        </p:nvSpPr>
        <p:spPr bwMode="auto">
          <a:xfrm>
            <a:off x="4551363" y="4373563"/>
            <a:ext cx="533400" cy="533400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2" name="Oval 4"/>
          <p:cNvSpPr>
            <a:spLocks noChangeArrowheads="1"/>
          </p:cNvSpPr>
          <p:nvPr/>
        </p:nvSpPr>
        <p:spPr bwMode="auto">
          <a:xfrm>
            <a:off x="3619790" y="4106863"/>
            <a:ext cx="533400" cy="533400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3695701" y="4559590"/>
            <a:ext cx="533400" cy="533400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35" name="Oval 8"/>
          <p:cNvSpPr>
            <a:spLocks noChangeArrowheads="1"/>
          </p:cNvSpPr>
          <p:nvPr/>
        </p:nvSpPr>
        <p:spPr bwMode="auto">
          <a:xfrm>
            <a:off x="0" y="2762250"/>
            <a:ext cx="8686800" cy="3721677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36" name="Oval 10"/>
          <p:cNvSpPr>
            <a:spLocks noChangeArrowheads="1"/>
          </p:cNvSpPr>
          <p:nvPr/>
        </p:nvSpPr>
        <p:spPr bwMode="auto">
          <a:xfrm>
            <a:off x="4149726" y="2590800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37" name="Oval 9"/>
          <p:cNvSpPr>
            <a:spLocks noChangeArrowheads="1"/>
          </p:cNvSpPr>
          <p:nvPr/>
        </p:nvSpPr>
        <p:spPr bwMode="auto">
          <a:xfrm>
            <a:off x="4145975" y="6369627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79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4617E-6 C 0.21493 -4.84617E-6 0.38993 0.08467 0.38993 0.18876 C 0.38993 0.29263 0.21493 0.37775 1.66667E-6 0.37775 C -0.21493 0.37775 -0.38976 0.29263 -0.38976 0.18876 C -0.38976 0.08467 -0.21493 -4.84617E-6 1.66667E-6 -4.84617E-6 Z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96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7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21906E-6 C -0.21476 -1.21906E-6 -0.38993 -0.08674 -0.38993 -0.19408 C -0.38993 -0.30095 -0.21476 -0.38816 1.66667E-6 -0.38816 C 0.2151 -0.38816 0.38976 -0.30095 0.38976 -0.19408 C 0.38976 -0.08674 0.2151 -1.21906E-6 1.66667E-6 -1.21906E-6 Z " pathEditMode="relative" rAng="10800000" ptsTypes="fffff">
                                      <p:cBhvr>
                                        <p:cTn id="13" dur="20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0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44444E-6 C 0.25937 -4.44444E-6 0.47083 0.12176 0.47083 0.2713 C 0.47083 0.42084 0.25937 0.54352 1.11111E-6 0.54352 C -0.25938 0.54352 -0.47014 0.42084 -0.47014 0.2713 C -0.47014 0.12176 -0.25938 -4.44444E-6 1.11111E-6 -4.44444E-6 Z " pathEditMode="relative" rAng="0" ptsTypes="fffff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2717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C -0.25955 -4.44444E-6 -0.47135 -0.11921 -0.47135 -0.26643 C -0.47135 -0.41342 -0.25955 -0.53333 -3.33333E-6 -0.53333 C 0.2599 -0.53333 0.47084 -0.41342 0.47084 -0.26643 C 0.47084 -0.11921 0.2599 -4.44444E-6 -3.33333E-6 -4.44444E-6 Z " pathEditMode="relative" rAng="10800000" ptsTypes="fffff">
                                      <p:cBhvr>
                                        <p:cTn id="1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5" grpId="0" animBg="1"/>
      <p:bldP spid="96266" grpId="0" animBg="1"/>
      <p:bldP spid="103447" grpId="0" animBg="1"/>
      <p:bldP spid="36" grpId="0" animBg="1"/>
      <p:bldP spid="3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BB96A3F-7044-4C77-A997-626ECC8D9793}" type="datetime1">
              <a:rPr lang="en-GB" sz="1600" smtClean="0">
                <a:solidFill>
                  <a:schemeClr val="bg2"/>
                </a:solidFill>
              </a:rPr>
              <a:pPr eaLnBrk="1" hangingPunct="1"/>
              <a:t>01/05/2020</a:t>
            </a:fld>
            <a:endParaRPr lang="en-GB" sz="1600" smtClean="0">
              <a:solidFill>
                <a:schemeClr val="bg2"/>
              </a:solidFill>
            </a:endParaRPr>
          </a:p>
        </p:txBody>
      </p:sp>
      <p:sp>
        <p:nvSpPr>
          <p:cNvPr id="120835" name="Date Placeholder 3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2D8AAA02-38A9-4C2C-8FE9-E53144A0FD62}" type="datetime1">
              <a:rPr lang="en-GB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sz="1600">
              <a:solidFill>
                <a:schemeClr val="bg2"/>
              </a:solidFill>
            </a:endParaRP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y-GB" smtClean="0"/>
              <a:t>Nuclear Fusion in stars</a:t>
            </a:r>
            <a:endParaRPr lang="en-US" smtClean="0"/>
          </a:p>
        </p:txBody>
      </p:sp>
      <p:sp>
        <p:nvSpPr>
          <p:cNvPr id="120837" name="Oval 4"/>
          <p:cNvSpPr>
            <a:spLocks noChangeArrowheads="1"/>
          </p:cNvSpPr>
          <p:nvPr/>
        </p:nvSpPr>
        <p:spPr bwMode="auto">
          <a:xfrm>
            <a:off x="971550" y="908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38" name="Text Box 5"/>
          <p:cNvSpPr txBox="1">
            <a:spLocks noChangeArrowheads="1"/>
          </p:cNvSpPr>
          <p:nvPr/>
        </p:nvSpPr>
        <p:spPr bwMode="auto">
          <a:xfrm>
            <a:off x="1187450" y="836613"/>
            <a:ext cx="1871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/>
              <a:t>Proton</a:t>
            </a:r>
            <a:endParaRPr lang="en-US"/>
          </a:p>
        </p:txBody>
      </p:sp>
      <p:sp>
        <p:nvSpPr>
          <p:cNvPr id="120839" name="Oval 6"/>
          <p:cNvSpPr>
            <a:spLocks noChangeArrowheads="1"/>
          </p:cNvSpPr>
          <p:nvPr/>
        </p:nvSpPr>
        <p:spPr bwMode="auto">
          <a:xfrm>
            <a:off x="6011863" y="908050"/>
            <a:ext cx="360362" cy="360363"/>
          </a:xfrm>
          <a:prstGeom prst="ellipse">
            <a:avLst/>
          </a:prstGeom>
          <a:gradFill rotWithShape="1">
            <a:gsLst>
              <a:gs pos="0">
                <a:srgbClr val="477647"/>
              </a:gs>
              <a:gs pos="100000">
                <a:srgbClr val="99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40" name="Text Box 7"/>
          <p:cNvSpPr txBox="1">
            <a:spLocks noChangeArrowheads="1"/>
          </p:cNvSpPr>
          <p:nvPr/>
        </p:nvSpPr>
        <p:spPr bwMode="auto">
          <a:xfrm>
            <a:off x="6227763" y="836613"/>
            <a:ext cx="1871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/>
              <a:t>Neutron</a:t>
            </a:r>
            <a:endParaRPr lang="en-US"/>
          </a:p>
        </p:txBody>
      </p:sp>
      <p:sp>
        <p:nvSpPr>
          <p:cNvPr id="120841" name="Oval 9"/>
          <p:cNvSpPr>
            <a:spLocks noChangeArrowheads="1"/>
          </p:cNvSpPr>
          <p:nvPr/>
        </p:nvSpPr>
        <p:spPr bwMode="auto">
          <a:xfrm>
            <a:off x="-360363" y="1628775"/>
            <a:ext cx="360363" cy="360363"/>
          </a:xfrm>
          <a:prstGeom prst="ellipse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42" name="Oval 11"/>
          <p:cNvSpPr>
            <a:spLocks noChangeArrowheads="1"/>
          </p:cNvSpPr>
          <p:nvPr/>
        </p:nvSpPr>
        <p:spPr bwMode="auto">
          <a:xfrm>
            <a:off x="-360363" y="4508500"/>
            <a:ext cx="360363" cy="360363"/>
          </a:xfrm>
          <a:prstGeom prst="ellipse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4462" name="Group 14"/>
          <p:cNvGrpSpPr>
            <a:grpSpLocks/>
          </p:cNvGrpSpPr>
          <p:nvPr/>
        </p:nvGrpSpPr>
        <p:grpSpPr bwMode="auto">
          <a:xfrm>
            <a:off x="1071563" y="2994025"/>
            <a:ext cx="368300" cy="639763"/>
            <a:chOff x="675" y="1886"/>
            <a:chExt cx="232" cy="403"/>
          </a:xfrm>
        </p:grpSpPr>
        <p:sp>
          <p:nvSpPr>
            <p:cNvPr id="120861" name="Oval 10"/>
            <p:cNvSpPr>
              <a:spLocks noChangeArrowheads="1"/>
            </p:cNvSpPr>
            <p:nvPr/>
          </p:nvSpPr>
          <p:spPr bwMode="auto">
            <a:xfrm>
              <a:off x="675" y="2062"/>
              <a:ext cx="227" cy="227"/>
            </a:xfrm>
            <a:prstGeom prst="ellipse">
              <a:avLst/>
            </a:prstGeom>
            <a:gradFill rotWithShape="1">
              <a:gsLst>
                <a:gs pos="0">
                  <a:srgbClr val="477647"/>
                </a:gs>
                <a:gs pos="100000">
                  <a:srgbClr val="99FF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2" name="Oval 12"/>
            <p:cNvSpPr>
              <a:spLocks noChangeArrowheads="1"/>
            </p:cNvSpPr>
            <p:nvPr/>
          </p:nvSpPr>
          <p:spPr bwMode="auto">
            <a:xfrm>
              <a:off x="680" y="1886"/>
              <a:ext cx="227" cy="227"/>
            </a:xfrm>
            <a:prstGeom prst="ellipse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0844" name="Oval 15"/>
          <p:cNvSpPr>
            <a:spLocks noChangeArrowheads="1"/>
          </p:cNvSpPr>
          <p:nvPr/>
        </p:nvSpPr>
        <p:spPr bwMode="auto">
          <a:xfrm>
            <a:off x="1057275" y="-360363"/>
            <a:ext cx="360363" cy="360363"/>
          </a:xfrm>
          <a:prstGeom prst="ellipse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0845" name="Group 20"/>
          <p:cNvGrpSpPr>
            <a:grpSpLocks/>
          </p:cNvGrpSpPr>
          <p:nvPr/>
        </p:nvGrpSpPr>
        <p:grpSpPr bwMode="auto">
          <a:xfrm>
            <a:off x="1960563" y="7008813"/>
            <a:ext cx="639762" cy="639762"/>
            <a:chOff x="2272" y="3215"/>
            <a:chExt cx="403" cy="403"/>
          </a:xfrm>
        </p:grpSpPr>
        <p:grpSp>
          <p:nvGrpSpPr>
            <p:cNvPr id="120857" name="Group 16"/>
            <p:cNvGrpSpPr>
              <a:grpSpLocks/>
            </p:cNvGrpSpPr>
            <p:nvPr/>
          </p:nvGrpSpPr>
          <p:grpSpPr bwMode="auto">
            <a:xfrm>
              <a:off x="2443" y="3215"/>
              <a:ext cx="232" cy="403"/>
              <a:chOff x="675" y="1886"/>
              <a:chExt cx="232" cy="403"/>
            </a:xfrm>
          </p:grpSpPr>
          <p:sp>
            <p:nvSpPr>
              <p:cNvPr id="120859" name="Oval 17"/>
              <p:cNvSpPr>
                <a:spLocks noChangeArrowheads="1"/>
              </p:cNvSpPr>
              <p:nvPr/>
            </p:nvSpPr>
            <p:spPr bwMode="auto">
              <a:xfrm>
                <a:off x="675" y="2062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477647"/>
                  </a:gs>
                  <a:gs pos="100000">
                    <a:srgbClr val="99FF99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860" name="Oval 18"/>
              <p:cNvSpPr>
                <a:spLocks noChangeArrowheads="1"/>
              </p:cNvSpPr>
              <p:nvPr/>
            </p:nvSpPr>
            <p:spPr bwMode="auto">
              <a:xfrm>
                <a:off x="680" y="1886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760000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0858" name="Oval 19"/>
            <p:cNvSpPr>
              <a:spLocks noChangeArrowheads="1"/>
            </p:cNvSpPr>
            <p:nvPr/>
          </p:nvSpPr>
          <p:spPr bwMode="auto">
            <a:xfrm>
              <a:off x="2272" y="3295"/>
              <a:ext cx="227" cy="227"/>
            </a:xfrm>
            <a:prstGeom prst="ellipse">
              <a:avLst/>
            </a:prstGeom>
            <a:gradFill rotWithShape="1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4476" name="Group 28"/>
          <p:cNvGrpSpPr>
            <a:grpSpLocks/>
          </p:cNvGrpSpPr>
          <p:nvPr/>
        </p:nvGrpSpPr>
        <p:grpSpPr bwMode="auto">
          <a:xfrm>
            <a:off x="2881313" y="2974975"/>
            <a:ext cx="676275" cy="768350"/>
            <a:chOff x="2642" y="3439"/>
            <a:chExt cx="426" cy="484"/>
          </a:xfrm>
        </p:grpSpPr>
        <p:grpSp>
          <p:nvGrpSpPr>
            <p:cNvPr id="120851" name="Group 22"/>
            <p:cNvGrpSpPr>
              <a:grpSpLocks/>
            </p:cNvGrpSpPr>
            <p:nvPr/>
          </p:nvGrpSpPr>
          <p:grpSpPr bwMode="auto">
            <a:xfrm>
              <a:off x="2665" y="3439"/>
              <a:ext cx="403" cy="403"/>
              <a:chOff x="2272" y="3215"/>
              <a:chExt cx="403" cy="403"/>
            </a:xfrm>
          </p:grpSpPr>
          <p:grpSp>
            <p:nvGrpSpPr>
              <p:cNvPr id="120853" name="Group 23"/>
              <p:cNvGrpSpPr>
                <a:grpSpLocks/>
              </p:cNvGrpSpPr>
              <p:nvPr/>
            </p:nvGrpSpPr>
            <p:grpSpPr bwMode="auto">
              <a:xfrm>
                <a:off x="2443" y="3215"/>
                <a:ext cx="232" cy="403"/>
                <a:chOff x="675" y="1886"/>
                <a:chExt cx="232" cy="403"/>
              </a:xfrm>
            </p:grpSpPr>
            <p:sp>
              <p:nvSpPr>
                <p:cNvPr id="120855" name="Oval 24"/>
                <p:cNvSpPr>
                  <a:spLocks noChangeArrowheads="1"/>
                </p:cNvSpPr>
                <p:nvPr/>
              </p:nvSpPr>
              <p:spPr bwMode="auto">
                <a:xfrm>
                  <a:off x="675" y="2062"/>
                  <a:ext cx="227" cy="2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477647"/>
                    </a:gs>
                    <a:gs pos="100000">
                      <a:srgbClr val="99FF99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0856" name="Oval 25"/>
                <p:cNvSpPr>
                  <a:spLocks noChangeArrowheads="1"/>
                </p:cNvSpPr>
                <p:nvPr/>
              </p:nvSpPr>
              <p:spPr bwMode="auto">
                <a:xfrm>
                  <a:off x="680" y="1886"/>
                  <a:ext cx="227" cy="2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760000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9050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20854" name="Oval 26"/>
              <p:cNvSpPr>
                <a:spLocks noChangeArrowheads="1"/>
              </p:cNvSpPr>
              <p:nvPr/>
            </p:nvSpPr>
            <p:spPr bwMode="auto">
              <a:xfrm>
                <a:off x="2272" y="3295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760000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9050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0852" name="Oval 27"/>
            <p:cNvSpPr>
              <a:spLocks noChangeArrowheads="1"/>
            </p:cNvSpPr>
            <p:nvPr/>
          </p:nvSpPr>
          <p:spPr bwMode="auto">
            <a:xfrm>
              <a:off x="2642" y="3696"/>
              <a:ext cx="227" cy="227"/>
            </a:xfrm>
            <a:prstGeom prst="ellipse">
              <a:avLst/>
            </a:prstGeom>
            <a:gradFill rotWithShape="1">
              <a:gsLst>
                <a:gs pos="0">
                  <a:srgbClr val="477647"/>
                </a:gs>
                <a:gs pos="100000">
                  <a:srgbClr val="99FF99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4477" name="Oval 29"/>
          <p:cNvSpPr>
            <a:spLocks noChangeArrowheads="1"/>
          </p:cNvSpPr>
          <p:nvPr/>
        </p:nvSpPr>
        <p:spPr bwMode="auto">
          <a:xfrm>
            <a:off x="3282950" y="3071813"/>
            <a:ext cx="360363" cy="360362"/>
          </a:xfrm>
          <a:prstGeom prst="ellipse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78" name="Oval 30"/>
          <p:cNvSpPr>
            <a:spLocks noChangeArrowheads="1"/>
          </p:cNvSpPr>
          <p:nvPr/>
        </p:nvSpPr>
        <p:spPr bwMode="auto">
          <a:xfrm>
            <a:off x="3262313" y="3416300"/>
            <a:ext cx="360362" cy="360363"/>
          </a:xfrm>
          <a:prstGeom prst="ellipse">
            <a:avLst/>
          </a:prstGeom>
          <a:gradFill rotWithShape="1">
            <a:gsLst>
              <a:gs pos="0">
                <a:srgbClr val="7600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69" name="AutoShape 21"/>
          <p:cNvSpPr>
            <a:spLocks noChangeArrowheads="1"/>
          </p:cNvSpPr>
          <p:nvPr/>
        </p:nvSpPr>
        <p:spPr bwMode="auto">
          <a:xfrm>
            <a:off x="2076450" y="2247900"/>
            <a:ext cx="2452688" cy="2054225"/>
          </a:xfrm>
          <a:prstGeom prst="irregularSeal2">
            <a:avLst/>
          </a:prstGeom>
          <a:gradFill rotWithShape="1">
            <a:gsLst>
              <a:gs pos="0">
                <a:srgbClr val="FFFF66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694" name="Text Box 30"/>
          <p:cNvSpPr txBox="1">
            <a:spLocks noChangeArrowheads="1"/>
          </p:cNvSpPr>
          <p:nvPr/>
        </p:nvSpPr>
        <p:spPr bwMode="auto">
          <a:xfrm>
            <a:off x="0" y="4853396"/>
            <a:ext cx="9144000" cy="1200329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dirty="0"/>
              <a:t>Nuclear fusion basically combines smaller nuclei to make larger nuclei. </a:t>
            </a:r>
            <a:r>
              <a:rPr lang="en-GB" dirty="0" smtClean="0"/>
              <a:t>During nuclear fusion some of the mass may be converted into energy – that’s how we get energy from our sun.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370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77" grpId="0" animBg="1" autoUpdateAnimBg="0"/>
      <p:bldP spid="104478" grpId="0" animBg="1" autoUpdateAnimBg="0"/>
      <p:bldP spid="104469" grpId="0" animBg="1" autoUpdateAnimBg="0"/>
      <p:bldP spid="11369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9F86A298-793F-4228-94A2-8B0BA159295C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Changes in Orbit</a:t>
            </a:r>
          </a:p>
        </p:txBody>
      </p:sp>
      <p:sp>
        <p:nvSpPr>
          <p:cNvPr id="91140" name="Text Box 3"/>
          <p:cNvSpPr txBox="1">
            <a:spLocks noChangeArrowheads="1"/>
          </p:cNvSpPr>
          <p:nvPr/>
        </p:nvSpPr>
        <p:spPr bwMode="auto">
          <a:xfrm>
            <a:off x="0" y="845844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1"/>
                </a:solidFill>
                <a:latin typeface="Comic Sans MS" pitchFamily="66" charset="0"/>
              </a:defRPr>
            </a:lvl1pPr>
            <a:lvl2pPr>
              <a:defRPr sz="2800">
                <a:solidFill>
                  <a:schemeClr val="bg1"/>
                </a:solidFill>
                <a:latin typeface="Comic Sans MS" pitchFamily="66" charset="0"/>
              </a:defRPr>
            </a:lvl2pPr>
            <a:lvl3pPr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>
              <a:defRPr sz="2000">
                <a:solidFill>
                  <a:schemeClr val="bg1"/>
                </a:solidFill>
                <a:latin typeface="Comic Sans MS" pitchFamily="66" charset="0"/>
              </a:defRPr>
            </a:lvl4pPr>
            <a:lvl5pPr>
              <a:defRPr sz="2000">
                <a:solidFill>
                  <a:schemeClr val="bg1"/>
                </a:solidFill>
                <a:latin typeface="Comic Sans MS" pitchFamily="66" charset="0"/>
              </a:defRPr>
            </a:lvl5pPr>
            <a:lvl6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6pPr>
            <a:lvl7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7pPr>
            <a:lvl8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8pPr>
            <a:lvl9pPr eaLnBrk="0" hangingPunct="0">
              <a:defRPr sz="20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dirty="0" smtClean="0">
                <a:solidFill>
                  <a:srgbClr val="FFCC99"/>
                </a:solidFill>
              </a:rPr>
              <a:t>We can change which energy level an electron is in by making the atom absorb light – the electron moves further away from the nucleus:</a:t>
            </a:r>
            <a:endParaRPr lang="en-GB" altLang="en-US" sz="2400" dirty="0">
              <a:solidFill>
                <a:srgbClr val="FFCC99"/>
              </a:solidFill>
            </a:endParaRPr>
          </a:p>
        </p:txBody>
      </p:sp>
      <p:grpSp>
        <p:nvGrpSpPr>
          <p:cNvPr id="91141" name="Group 4"/>
          <p:cNvGrpSpPr>
            <a:grpSpLocks/>
          </p:cNvGrpSpPr>
          <p:nvPr/>
        </p:nvGrpSpPr>
        <p:grpSpPr bwMode="auto">
          <a:xfrm>
            <a:off x="1241425" y="2214563"/>
            <a:ext cx="1800225" cy="4141787"/>
            <a:chOff x="782" y="1395"/>
            <a:chExt cx="1134" cy="2609"/>
          </a:xfrm>
        </p:grpSpPr>
        <p:sp>
          <p:nvSpPr>
            <p:cNvPr id="91156" name="Line 5"/>
            <p:cNvSpPr>
              <a:spLocks noChangeShapeType="1"/>
            </p:cNvSpPr>
            <p:nvPr/>
          </p:nvSpPr>
          <p:spPr bwMode="auto">
            <a:xfrm>
              <a:off x="782" y="4004"/>
              <a:ext cx="1134" cy="0"/>
            </a:xfrm>
            <a:prstGeom prst="line">
              <a:avLst/>
            </a:prstGeom>
            <a:noFill/>
            <a:ln w="47625">
              <a:solidFill>
                <a:srgbClr val="99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1157" name="Line 6"/>
            <p:cNvSpPr>
              <a:spLocks noChangeShapeType="1"/>
            </p:cNvSpPr>
            <p:nvPr/>
          </p:nvSpPr>
          <p:spPr bwMode="auto">
            <a:xfrm>
              <a:off x="782" y="2416"/>
              <a:ext cx="1134" cy="0"/>
            </a:xfrm>
            <a:prstGeom prst="line">
              <a:avLst/>
            </a:prstGeom>
            <a:noFill/>
            <a:ln w="47625">
              <a:solidFill>
                <a:srgbClr val="99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1158" name="Line 7"/>
            <p:cNvSpPr>
              <a:spLocks noChangeShapeType="1"/>
            </p:cNvSpPr>
            <p:nvPr/>
          </p:nvSpPr>
          <p:spPr bwMode="auto">
            <a:xfrm>
              <a:off x="782" y="1962"/>
              <a:ext cx="1134" cy="0"/>
            </a:xfrm>
            <a:prstGeom prst="line">
              <a:avLst/>
            </a:prstGeom>
            <a:noFill/>
            <a:ln w="47625">
              <a:solidFill>
                <a:srgbClr val="99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1159" name="Line 8"/>
            <p:cNvSpPr>
              <a:spLocks noChangeShapeType="1"/>
            </p:cNvSpPr>
            <p:nvPr/>
          </p:nvSpPr>
          <p:spPr bwMode="auto">
            <a:xfrm>
              <a:off x="782" y="1679"/>
              <a:ext cx="1134" cy="0"/>
            </a:xfrm>
            <a:prstGeom prst="line">
              <a:avLst/>
            </a:prstGeom>
            <a:noFill/>
            <a:ln w="47625">
              <a:solidFill>
                <a:srgbClr val="99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1160" name="Line 9"/>
            <p:cNvSpPr>
              <a:spLocks noChangeShapeType="1"/>
            </p:cNvSpPr>
            <p:nvPr/>
          </p:nvSpPr>
          <p:spPr bwMode="auto">
            <a:xfrm>
              <a:off x="782" y="1395"/>
              <a:ext cx="1134" cy="0"/>
            </a:xfrm>
            <a:prstGeom prst="line">
              <a:avLst/>
            </a:prstGeom>
            <a:noFill/>
            <a:ln w="47625">
              <a:solidFill>
                <a:srgbClr val="99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3683" name="Oval 19"/>
          <p:cNvSpPr>
            <a:spLocks noChangeArrowheads="1"/>
          </p:cNvSpPr>
          <p:nvPr/>
        </p:nvSpPr>
        <p:spPr bwMode="auto">
          <a:xfrm>
            <a:off x="1871663" y="3654425"/>
            <a:ext cx="360362" cy="36036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13684" name="AutoShape 20"/>
          <p:cNvSpPr>
            <a:spLocks noChangeArrowheads="1"/>
          </p:cNvSpPr>
          <p:nvPr/>
        </p:nvSpPr>
        <p:spPr bwMode="auto">
          <a:xfrm>
            <a:off x="1241425" y="3114675"/>
            <a:ext cx="2881312" cy="1127125"/>
          </a:xfrm>
          <a:prstGeom prst="irregularSeal2">
            <a:avLst/>
          </a:prstGeom>
          <a:gradFill rotWithShape="1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altLang="en-US"/>
              <a:t>Light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77346" y="2436614"/>
            <a:ext cx="3255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CC99"/>
                </a:solidFill>
              </a:rPr>
              <a:t>The electron will also drop down an energy level (i.e. move closer to the nucleus) and give out light:</a:t>
            </a:r>
            <a:endParaRPr lang="en-GB" dirty="0">
              <a:solidFill>
                <a:srgbClr val="FFCC99"/>
              </a:solidFill>
            </a:endParaRPr>
          </a:p>
        </p:txBody>
      </p:sp>
      <p:sp>
        <p:nvSpPr>
          <p:cNvPr id="26" name="AutoShape 20"/>
          <p:cNvSpPr>
            <a:spLocks noChangeArrowheads="1"/>
          </p:cNvSpPr>
          <p:nvPr/>
        </p:nvSpPr>
        <p:spPr bwMode="auto">
          <a:xfrm>
            <a:off x="1081954" y="2267383"/>
            <a:ext cx="2881312" cy="1127125"/>
          </a:xfrm>
          <a:prstGeom prst="irregularSeal2">
            <a:avLst/>
          </a:prstGeom>
          <a:gradFill rotWithShape="1">
            <a:gsLst>
              <a:gs pos="0">
                <a:srgbClr val="4D0808"/>
              </a:gs>
              <a:gs pos="30000">
                <a:srgbClr val="FF0300"/>
              </a:gs>
              <a:gs pos="55000">
                <a:srgbClr val="FF7A00"/>
              </a:gs>
              <a:gs pos="100000">
                <a:srgbClr val="FFF2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GB" altLang="en-US" dirty="0"/>
              <a:t>Light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75860" y="6356350"/>
            <a:ext cx="1882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99CC"/>
                </a:solidFill>
              </a:rPr>
              <a:t>Nucleus</a:t>
            </a:r>
            <a:endParaRPr lang="en-GB" dirty="0">
              <a:solidFill>
                <a:srgbClr val="FF99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0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3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50289E-6 L 4.44444E-6 -0.23584 " pathEditMode="relative" ptsTypes="AA">
                                      <p:cBhvr>
                                        <p:cTn id="21" dur="2000" fill="hold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23588 L 4.44444E-6 0.0141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48148E-6 L 0.39392 0.3347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1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3" grpId="0" animBg="1"/>
      <p:bldP spid="113683" grpId="1" animBg="1"/>
      <p:bldP spid="113683" grpId="2" animBg="1"/>
      <p:bldP spid="113684" grpId="0" animBg="1"/>
      <p:bldP spid="113684" grpId="1" animBg="1"/>
      <p:bldP spid="2" grpId="0"/>
      <p:bldP spid="26" grpId="0" animBg="1"/>
      <p:bldP spid="2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98EB7D52-8257-4F61-B9C2-2A45796EBE57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0291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345F6C2F-7A80-4D1D-B9EA-463FFA2848FE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The Charge of an Atom</a:t>
            </a:r>
          </a:p>
        </p:txBody>
      </p:sp>
      <p:grpSp>
        <p:nvGrpSpPr>
          <p:cNvPr id="140293" name="Group 3"/>
          <p:cNvGrpSpPr>
            <a:grpSpLocks/>
          </p:cNvGrpSpPr>
          <p:nvPr/>
        </p:nvGrpSpPr>
        <p:grpSpPr bwMode="auto">
          <a:xfrm>
            <a:off x="3886200" y="2781300"/>
            <a:ext cx="990600" cy="1066800"/>
            <a:chOff x="1536" y="1344"/>
            <a:chExt cx="624" cy="672"/>
          </a:xfrm>
        </p:grpSpPr>
        <p:sp>
          <p:nvSpPr>
            <p:cNvPr id="96260" name="Oval 4"/>
            <p:cNvSpPr>
              <a:spLocks noChangeArrowheads="1"/>
            </p:cNvSpPr>
            <p:nvPr/>
          </p:nvSpPr>
          <p:spPr bwMode="auto">
            <a:xfrm>
              <a:off x="1776" y="1344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  <p:sp>
          <p:nvSpPr>
            <p:cNvPr id="140309" name="Oval 5"/>
            <p:cNvSpPr>
              <a:spLocks noChangeArrowheads="1"/>
            </p:cNvSpPr>
            <p:nvPr/>
          </p:nvSpPr>
          <p:spPr bwMode="auto">
            <a:xfrm>
              <a:off x="1536" y="1440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10" name="Oval 6"/>
            <p:cNvSpPr>
              <a:spLocks noChangeArrowheads="1"/>
            </p:cNvSpPr>
            <p:nvPr/>
          </p:nvSpPr>
          <p:spPr bwMode="auto">
            <a:xfrm>
              <a:off x="1824" y="1584"/>
              <a:ext cx="336" cy="336"/>
            </a:xfrm>
            <a:prstGeom prst="ellipse">
              <a:avLst/>
            </a:prstGeom>
            <a:gradFill rotWithShape="0">
              <a:gsLst>
                <a:gs pos="0">
                  <a:srgbClr val="7600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96263" name="Oval 7"/>
            <p:cNvSpPr>
              <a:spLocks noChangeArrowheads="1"/>
            </p:cNvSpPr>
            <p:nvPr/>
          </p:nvSpPr>
          <p:spPr bwMode="auto">
            <a:xfrm>
              <a:off x="1536" y="1680"/>
              <a:ext cx="336" cy="336"/>
            </a:xfrm>
            <a:prstGeom prst="ellipse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/>
            </a:p>
          </p:txBody>
        </p:sp>
      </p:grpSp>
      <p:sp>
        <p:nvSpPr>
          <p:cNvPr id="140294" name="Oval 8"/>
          <p:cNvSpPr>
            <a:spLocks noChangeArrowheads="1"/>
          </p:cNvSpPr>
          <p:nvPr/>
        </p:nvSpPr>
        <p:spPr bwMode="auto">
          <a:xfrm>
            <a:off x="838200" y="2019300"/>
            <a:ext cx="7162800" cy="25908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96265" name="Oval 9"/>
          <p:cNvSpPr>
            <a:spLocks noChangeArrowheads="1"/>
          </p:cNvSpPr>
          <p:nvPr/>
        </p:nvSpPr>
        <p:spPr bwMode="auto">
          <a:xfrm>
            <a:off x="4211638" y="4525963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96266" name="Oval 10"/>
          <p:cNvSpPr>
            <a:spLocks noChangeArrowheads="1"/>
          </p:cNvSpPr>
          <p:nvPr/>
        </p:nvSpPr>
        <p:spPr bwMode="auto">
          <a:xfrm>
            <a:off x="4284663" y="1862138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grpSp>
        <p:nvGrpSpPr>
          <p:cNvPr id="96267" name="Group 11"/>
          <p:cNvGrpSpPr>
            <a:grpSpLocks/>
          </p:cNvGrpSpPr>
          <p:nvPr/>
        </p:nvGrpSpPr>
        <p:grpSpPr bwMode="auto">
          <a:xfrm>
            <a:off x="1116013" y="692150"/>
            <a:ext cx="3124200" cy="1260475"/>
            <a:chOff x="1824" y="838"/>
            <a:chExt cx="1968" cy="794"/>
          </a:xfrm>
        </p:grpSpPr>
        <p:sp>
          <p:nvSpPr>
            <p:cNvPr id="140306" name="AutoShape 12"/>
            <p:cNvSpPr>
              <a:spLocks noChangeArrowheads="1"/>
            </p:cNvSpPr>
            <p:nvPr/>
          </p:nvSpPr>
          <p:spPr bwMode="auto">
            <a:xfrm rot="-9900000">
              <a:off x="3168" y="1296"/>
              <a:ext cx="624" cy="336"/>
            </a:xfrm>
            <a:prstGeom prst="leftArrow">
              <a:avLst>
                <a:gd name="adj1" fmla="val 50000"/>
                <a:gd name="adj2" fmla="val 46429"/>
              </a:avLst>
            </a:pr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07" name="Text Box 13"/>
            <p:cNvSpPr txBox="1">
              <a:spLocks noChangeArrowheads="1"/>
            </p:cNvSpPr>
            <p:nvPr/>
          </p:nvSpPr>
          <p:spPr bwMode="auto">
            <a:xfrm>
              <a:off x="1824" y="838"/>
              <a:ext cx="1440" cy="748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chemeClr val="tx1"/>
                  </a:solidFill>
                </a:rPr>
                <a:t>ELECTRON – negative, mass nearly nothing</a:t>
              </a:r>
            </a:p>
          </p:txBody>
        </p:sp>
      </p:grpSp>
      <p:grpSp>
        <p:nvGrpSpPr>
          <p:cNvPr id="96270" name="Group 14"/>
          <p:cNvGrpSpPr>
            <a:grpSpLocks/>
          </p:cNvGrpSpPr>
          <p:nvPr/>
        </p:nvGrpSpPr>
        <p:grpSpPr bwMode="auto">
          <a:xfrm>
            <a:off x="4859338" y="3302000"/>
            <a:ext cx="3440112" cy="1855788"/>
            <a:chOff x="3065" y="2545"/>
            <a:chExt cx="2167" cy="1169"/>
          </a:xfrm>
        </p:grpSpPr>
        <p:sp>
          <p:nvSpPr>
            <p:cNvPr id="140304" name="AutoShape 15"/>
            <p:cNvSpPr>
              <a:spLocks noChangeArrowheads="1"/>
            </p:cNvSpPr>
            <p:nvPr/>
          </p:nvSpPr>
          <p:spPr bwMode="auto">
            <a:xfrm rot="900000">
              <a:off x="3065" y="2545"/>
              <a:ext cx="1008" cy="336"/>
            </a:xfrm>
            <a:prstGeom prst="leftArrow">
              <a:avLst>
                <a:gd name="adj1" fmla="val 50000"/>
                <a:gd name="adj2" fmla="val 75000"/>
              </a:avLst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0305" name="Text Box 16"/>
            <p:cNvSpPr txBox="1">
              <a:spLocks noChangeArrowheads="1"/>
            </p:cNvSpPr>
            <p:nvPr/>
          </p:nvSpPr>
          <p:spPr bwMode="auto">
            <a:xfrm>
              <a:off x="3792" y="2736"/>
              <a:ext cx="1440" cy="978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chemeClr val="tx1"/>
                  </a:solidFill>
                </a:rPr>
                <a:t>PROTON – positive, same mass as neutron (“1”)</a:t>
              </a:r>
            </a:p>
          </p:txBody>
        </p:sp>
      </p:grpSp>
      <p:grpSp>
        <p:nvGrpSpPr>
          <p:cNvPr id="96273" name="Group 17"/>
          <p:cNvGrpSpPr>
            <a:grpSpLocks/>
          </p:cNvGrpSpPr>
          <p:nvPr/>
        </p:nvGrpSpPr>
        <p:grpSpPr bwMode="auto">
          <a:xfrm>
            <a:off x="684213" y="4076700"/>
            <a:ext cx="3429000" cy="2009775"/>
            <a:chOff x="384" y="2832"/>
            <a:chExt cx="2160" cy="1266"/>
          </a:xfrm>
        </p:grpSpPr>
        <p:sp>
          <p:nvSpPr>
            <p:cNvPr id="140302" name="Text Box 18"/>
            <p:cNvSpPr txBox="1">
              <a:spLocks noChangeArrowheads="1"/>
            </p:cNvSpPr>
            <p:nvPr/>
          </p:nvSpPr>
          <p:spPr bwMode="auto">
            <a:xfrm>
              <a:off x="384" y="3120"/>
              <a:ext cx="1440" cy="978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>
                  <a:solidFill>
                    <a:schemeClr val="tx1"/>
                  </a:solidFill>
                </a:rPr>
                <a:t>NEUTRON – neutral, same mass as proton (“1”)</a:t>
              </a:r>
            </a:p>
          </p:txBody>
        </p:sp>
        <p:sp>
          <p:nvSpPr>
            <p:cNvPr id="140303" name="AutoShape 19"/>
            <p:cNvSpPr>
              <a:spLocks noChangeArrowheads="1"/>
            </p:cNvSpPr>
            <p:nvPr/>
          </p:nvSpPr>
          <p:spPr bwMode="auto">
            <a:xfrm rot="8274315">
              <a:off x="1536" y="2832"/>
              <a:ext cx="1008" cy="336"/>
            </a:xfrm>
            <a:prstGeom prst="leftArrow">
              <a:avLst>
                <a:gd name="adj1" fmla="val 50000"/>
                <a:gd name="adj2" fmla="val 75000"/>
              </a:avLst>
            </a:pr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altLang="en-US"/>
            </a:p>
          </p:txBody>
        </p:sp>
      </p:grpSp>
      <p:sp>
        <p:nvSpPr>
          <p:cNvPr id="103447" name="Text Box 23"/>
          <p:cNvSpPr txBox="1">
            <a:spLocks noChangeArrowheads="1"/>
          </p:cNvSpPr>
          <p:nvPr/>
        </p:nvSpPr>
        <p:spPr bwMode="auto">
          <a:xfrm>
            <a:off x="5069295" y="1019772"/>
            <a:ext cx="3743666" cy="830997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 smtClean="0"/>
              <a:t>Q. What is the charge on this atom?</a:t>
            </a:r>
            <a:endParaRPr lang="en-GB" altLang="en-US" dirty="0"/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3479426" y="5310187"/>
            <a:ext cx="5068048" cy="1200329"/>
          </a:xfrm>
          <a:prstGeom prst="rect">
            <a:avLst/>
          </a:prstGeom>
          <a:solidFill>
            <a:srgbClr val="A5002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 smtClean="0"/>
              <a:t>Atoms always have the same number of protons and electrons so they are neutrally charged.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4175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4617E-6 C 0.21493 -4.84617E-6 0.38993 0.08467 0.38993 0.18876 C 0.38993 0.29263 0.21493 0.37775 1.66667E-6 0.37775 C -0.21493 0.37775 -0.38976 0.29263 -0.38976 0.18876 C -0.38976 0.08467 -0.21493 -4.84617E-6 1.66667E-6 -4.84617E-6 Z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96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87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pat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21906E-6 C -0.21476 -1.21906E-6 -0.38993 -0.08674 -0.38993 -0.19408 C -0.38993 -0.30095 -0.21476 -0.38816 1.66667E-6 -0.38816 C 0.2151 -0.38816 0.38976 -0.30095 0.38976 -0.19408 C 0.38976 -0.08674 0.2151 -1.21906E-6 1.66667E-6 -1.21906E-6 Z " pathEditMode="relative" rAng="10800000" ptsTypes="fffff">
                                      <p:cBhvr>
                                        <p:cTn id="23" dur="20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4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5" grpId="0" animBg="1"/>
      <p:bldP spid="96266" grpId="0" animBg="1"/>
      <p:bldP spid="103447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2F17630A-7B00-4D8B-B047-9A3BA86294BF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3363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10236A23-9764-4406-B867-72E94029E343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Facts about an Atom</a:t>
            </a:r>
          </a:p>
        </p:txBody>
      </p:sp>
      <p:graphicFrame>
        <p:nvGraphicFramePr>
          <p:cNvPr id="106537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55780"/>
              </p:ext>
            </p:extLst>
          </p:nvPr>
        </p:nvGraphicFramePr>
        <p:xfrm>
          <a:off x="304800" y="1094505"/>
          <a:ext cx="8610600" cy="1828800"/>
        </p:xfrm>
        <a:graphic>
          <a:graphicData uri="http://schemas.openxmlformats.org/drawingml/2006/table">
            <a:tbl>
              <a:tblPr/>
              <a:tblGrid>
                <a:gridCol w="287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Particle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Relative 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Relative Charge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Proton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Neutron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Electron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1/2000 (i.e. 0)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99353" name="Group 25"/>
          <p:cNvGrpSpPr>
            <a:grpSpLocks/>
          </p:cNvGrpSpPr>
          <p:nvPr/>
        </p:nvGrpSpPr>
        <p:grpSpPr bwMode="auto">
          <a:xfrm>
            <a:off x="685800" y="3598402"/>
            <a:ext cx="1905000" cy="2362200"/>
            <a:chOff x="432" y="2496"/>
            <a:chExt cx="1200" cy="1488"/>
          </a:xfrm>
        </p:grpSpPr>
        <p:sp>
          <p:nvSpPr>
            <p:cNvPr id="143397" name="Rectangle 26"/>
            <p:cNvSpPr>
              <a:spLocks noChangeArrowheads="1"/>
            </p:cNvSpPr>
            <p:nvPr/>
          </p:nvSpPr>
          <p:spPr bwMode="auto">
            <a:xfrm>
              <a:off x="432" y="2496"/>
              <a:ext cx="1200" cy="14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3398" name="WordArt 27"/>
            <p:cNvSpPr>
              <a:spLocks noChangeArrowheads="1" noChangeShapeType="1" noTextEdit="1"/>
            </p:cNvSpPr>
            <p:nvPr/>
          </p:nvSpPr>
          <p:spPr bwMode="auto">
            <a:xfrm>
              <a:off x="768" y="2928"/>
              <a:ext cx="528" cy="6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66"/>
                  </a:solidFill>
                  <a:latin typeface="Arial Black"/>
                </a:rPr>
                <a:t>He</a:t>
              </a:r>
            </a:p>
          </p:txBody>
        </p:sp>
        <p:sp>
          <p:nvSpPr>
            <p:cNvPr id="143399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1344" y="3648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latin typeface="Arial Black"/>
                </a:rPr>
                <a:t>2</a:t>
              </a:r>
            </a:p>
          </p:txBody>
        </p:sp>
        <p:sp>
          <p:nvSpPr>
            <p:cNvPr id="143400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1344" y="2592"/>
              <a:ext cx="192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4</a:t>
              </a:r>
            </a:p>
          </p:txBody>
        </p:sp>
      </p:grpSp>
      <p:grpSp>
        <p:nvGrpSpPr>
          <p:cNvPr id="99358" name="Group 30"/>
          <p:cNvGrpSpPr>
            <a:grpSpLocks/>
          </p:cNvGrpSpPr>
          <p:nvPr/>
        </p:nvGrpSpPr>
        <p:grpSpPr bwMode="auto">
          <a:xfrm>
            <a:off x="2514600" y="3217402"/>
            <a:ext cx="6172200" cy="838200"/>
            <a:chOff x="1584" y="2256"/>
            <a:chExt cx="3888" cy="528"/>
          </a:xfrm>
        </p:grpSpPr>
        <p:sp>
          <p:nvSpPr>
            <p:cNvPr id="143395" name="Text Box 31"/>
            <p:cNvSpPr txBox="1">
              <a:spLocks noChangeArrowheads="1"/>
            </p:cNvSpPr>
            <p:nvPr/>
          </p:nvSpPr>
          <p:spPr bwMode="auto">
            <a:xfrm>
              <a:off x="2160" y="2256"/>
              <a:ext cx="3312" cy="523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dirty="0"/>
                <a:t>MASS </a:t>
              </a:r>
              <a:r>
                <a:rPr lang="en-GB" altLang="en-US" dirty="0" smtClean="0"/>
                <a:t>(nucleon) NUMBER </a:t>
              </a:r>
              <a:r>
                <a:rPr lang="en-GB" altLang="en-US" dirty="0"/>
                <a:t>= number of protons + number of neutrons</a:t>
              </a:r>
            </a:p>
          </p:txBody>
        </p:sp>
        <p:sp>
          <p:nvSpPr>
            <p:cNvPr id="143396" name="AutoShape 32"/>
            <p:cNvSpPr>
              <a:spLocks noChangeArrowheads="1"/>
            </p:cNvSpPr>
            <p:nvPr/>
          </p:nvSpPr>
          <p:spPr bwMode="auto">
            <a:xfrm>
              <a:off x="1584" y="2592"/>
              <a:ext cx="720" cy="192"/>
            </a:xfrm>
            <a:prstGeom prst="leftArrow">
              <a:avLst>
                <a:gd name="adj1" fmla="val 50000"/>
                <a:gd name="adj2" fmla="val 93750"/>
              </a:avLst>
            </a:prstGeom>
            <a:solidFill>
              <a:srgbClr val="8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grpSp>
        <p:nvGrpSpPr>
          <p:cNvPr id="99361" name="Group 33"/>
          <p:cNvGrpSpPr>
            <a:grpSpLocks/>
          </p:cNvGrpSpPr>
          <p:nvPr/>
        </p:nvGrpSpPr>
        <p:grpSpPr bwMode="auto">
          <a:xfrm>
            <a:off x="2362200" y="4512802"/>
            <a:ext cx="6324600" cy="457200"/>
            <a:chOff x="1488" y="3072"/>
            <a:chExt cx="3984" cy="288"/>
          </a:xfrm>
        </p:grpSpPr>
        <p:sp>
          <p:nvSpPr>
            <p:cNvPr id="143393" name="Text Box 34"/>
            <p:cNvSpPr txBox="1">
              <a:spLocks noChangeArrowheads="1"/>
            </p:cNvSpPr>
            <p:nvPr/>
          </p:nvSpPr>
          <p:spPr bwMode="auto">
            <a:xfrm>
              <a:off x="2160" y="3072"/>
              <a:ext cx="3312" cy="288"/>
            </a:xfrm>
            <a:prstGeom prst="rect">
              <a:avLst/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SYMBOL</a:t>
              </a:r>
            </a:p>
          </p:txBody>
        </p:sp>
        <p:sp>
          <p:nvSpPr>
            <p:cNvPr id="143394" name="AutoShape 35"/>
            <p:cNvSpPr>
              <a:spLocks noChangeArrowheads="1"/>
            </p:cNvSpPr>
            <p:nvPr/>
          </p:nvSpPr>
          <p:spPr bwMode="auto">
            <a:xfrm>
              <a:off x="1488" y="3120"/>
              <a:ext cx="720" cy="192"/>
            </a:xfrm>
            <a:prstGeom prst="leftArrow">
              <a:avLst>
                <a:gd name="adj1" fmla="val 50000"/>
                <a:gd name="adj2" fmla="val 93750"/>
              </a:avLst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grpSp>
        <p:nvGrpSpPr>
          <p:cNvPr id="99364" name="Group 36"/>
          <p:cNvGrpSpPr>
            <a:grpSpLocks/>
          </p:cNvGrpSpPr>
          <p:nvPr/>
        </p:nvGrpSpPr>
        <p:grpSpPr bwMode="auto">
          <a:xfrm>
            <a:off x="2514600" y="5427202"/>
            <a:ext cx="6172200" cy="822325"/>
            <a:chOff x="1584" y="3648"/>
            <a:chExt cx="3888" cy="518"/>
          </a:xfrm>
        </p:grpSpPr>
        <p:sp>
          <p:nvSpPr>
            <p:cNvPr id="143391" name="Text Box 37"/>
            <p:cNvSpPr txBox="1">
              <a:spLocks noChangeArrowheads="1"/>
            </p:cNvSpPr>
            <p:nvPr/>
          </p:nvSpPr>
          <p:spPr bwMode="auto">
            <a:xfrm>
              <a:off x="2160" y="3648"/>
              <a:ext cx="3312" cy="518"/>
            </a:xfrm>
            <a:prstGeom prst="rect">
              <a:avLst/>
            </a:prstGeom>
            <a:solidFill>
              <a:srgbClr val="00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PROTON NUMBER = number of protons (obviously)</a:t>
              </a:r>
            </a:p>
          </p:txBody>
        </p:sp>
        <p:sp>
          <p:nvSpPr>
            <p:cNvPr id="143392" name="AutoShape 38"/>
            <p:cNvSpPr>
              <a:spLocks noChangeArrowheads="1"/>
            </p:cNvSpPr>
            <p:nvPr/>
          </p:nvSpPr>
          <p:spPr bwMode="auto">
            <a:xfrm>
              <a:off x="1584" y="3648"/>
              <a:ext cx="720" cy="192"/>
            </a:xfrm>
            <a:prstGeom prst="leftArrow">
              <a:avLst>
                <a:gd name="adj1" fmla="val 50000"/>
                <a:gd name="adj2" fmla="val 93750"/>
              </a:avLst>
            </a:prstGeom>
            <a:solidFill>
              <a:srgbClr val="00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25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6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9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9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9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AB7BB634-06E7-40E6-A03C-363F22C0294B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4387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78710221-59B5-46E8-AB09-9F29397D231B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Mass and atomic number revision</a:t>
            </a:r>
          </a:p>
        </p:txBody>
      </p:sp>
      <p:sp>
        <p:nvSpPr>
          <p:cNvPr id="144389" name="Rectangle 3"/>
          <p:cNvSpPr>
            <a:spLocks noChangeArrowheads="1"/>
          </p:cNvSpPr>
          <p:nvPr/>
        </p:nvSpPr>
        <p:spPr bwMode="auto">
          <a:xfrm>
            <a:off x="533400" y="1600200"/>
            <a:ext cx="19050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4390" name="WordArt 4"/>
          <p:cNvSpPr>
            <a:spLocks noChangeArrowheads="1" noChangeShapeType="1" noTextEdit="1"/>
          </p:cNvSpPr>
          <p:nvPr/>
        </p:nvSpPr>
        <p:spPr bwMode="auto">
          <a:xfrm>
            <a:off x="1066800" y="2286000"/>
            <a:ext cx="8382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rPr>
              <a:t>H</a:t>
            </a:r>
          </a:p>
        </p:txBody>
      </p:sp>
      <p:sp>
        <p:nvSpPr>
          <p:cNvPr id="144391" name="WordArt 5"/>
          <p:cNvSpPr>
            <a:spLocks noChangeArrowheads="1" noChangeShapeType="1" noTextEdit="1"/>
          </p:cNvSpPr>
          <p:nvPr/>
        </p:nvSpPr>
        <p:spPr bwMode="auto">
          <a:xfrm>
            <a:off x="1981200" y="3429000"/>
            <a:ext cx="3048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1</a:t>
            </a:r>
          </a:p>
        </p:txBody>
      </p:sp>
      <p:sp>
        <p:nvSpPr>
          <p:cNvPr id="144392" name="WordArt 6"/>
          <p:cNvSpPr>
            <a:spLocks noChangeArrowheads="1" noChangeShapeType="1" noTextEdit="1"/>
          </p:cNvSpPr>
          <p:nvPr/>
        </p:nvSpPr>
        <p:spPr bwMode="auto">
          <a:xfrm>
            <a:off x="1981200" y="1752600"/>
            <a:ext cx="304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1</a:t>
            </a:r>
          </a:p>
        </p:txBody>
      </p:sp>
      <p:sp>
        <p:nvSpPr>
          <p:cNvPr id="144393" name="Rectangle 7"/>
          <p:cNvSpPr>
            <a:spLocks noChangeArrowheads="1"/>
          </p:cNvSpPr>
          <p:nvPr/>
        </p:nvSpPr>
        <p:spPr bwMode="auto">
          <a:xfrm>
            <a:off x="3581400" y="1600200"/>
            <a:ext cx="19050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4394" name="WordArt 8"/>
          <p:cNvSpPr>
            <a:spLocks noChangeArrowheads="1" noChangeShapeType="1" noTextEdit="1"/>
          </p:cNvSpPr>
          <p:nvPr/>
        </p:nvSpPr>
        <p:spPr bwMode="auto">
          <a:xfrm>
            <a:off x="4114800" y="2286000"/>
            <a:ext cx="8382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rPr>
              <a:t>B</a:t>
            </a:r>
          </a:p>
        </p:txBody>
      </p:sp>
      <p:sp>
        <p:nvSpPr>
          <p:cNvPr id="144395" name="WordArt 9"/>
          <p:cNvSpPr>
            <a:spLocks noChangeArrowheads="1" noChangeShapeType="1" noTextEdit="1"/>
          </p:cNvSpPr>
          <p:nvPr/>
        </p:nvSpPr>
        <p:spPr bwMode="auto">
          <a:xfrm>
            <a:off x="5029200" y="3429000"/>
            <a:ext cx="3048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5</a:t>
            </a:r>
          </a:p>
        </p:txBody>
      </p:sp>
      <p:sp>
        <p:nvSpPr>
          <p:cNvPr id="144396" name="WordArt 10"/>
          <p:cNvSpPr>
            <a:spLocks noChangeArrowheads="1" noChangeShapeType="1" noTextEdit="1"/>
          </p:cNvSpPr>
          <p:nvPr/>
        </p:nvSpPr>
        <p:spPr bwMode="auto">
          <a:xfrm>
            <a:off x="4953000" y="1752600"/>
            <a:ext cx="381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11</a:t>
            </a:r>
          </a:p>
        </p:txBody>
      </p:sp>
      <p:sp>
        <p:nvSpPr>
          <p:cNvPr id="144397" name="Rectangle 11"/>
          <p:cNvSpPr>
            <a:spLocks noChangeArrowheads="1"/>
          </p:cNvSpPr>
          <p:nvPr/>
        </p:nvSpPr>
        <p:spPr bwMode="auto">
          <a:xfrm>
            <a:off x="6477000" y="1600200"/>
            <a:ext cx="19050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4398" name="WordArt 12"/>
          <p:cNvSpPr>
            <a:spLocks noChangeArrowheads="1" noChangeShapeType="1" noTextEdit="1"/>
          </p:cNvSpPr>
          <p:nvPr/>
        </p:nvSpPr>
        <p:spPr bwMode="auto">
          <a:xfrm>
            <a:off x="7010400" y="2286000"/>
            <a:ext cx="8382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rPr>
              <a:t>O</a:t>
            </a:r>
          </a:p>
        </p:txBody>
      </p:sp>
      <p:sp>
        <p:nvSpPr>
          <p:cNvPr id="144399" name="WordArt 13"/>
          <p:cNvSpPr>
            <a:spLocks noChangeArrowheads="1" noChangeShapeType="1" noTextEdit="1"/>
          </p:cNvSpPr>
          <p:nvPr/>
        </p:nvSpPr>
        <p:spPr bwMode="auto">
          <a:xfrm>
            <a:off x="7924800" y="3429000"/>
            <a:ext cx="3048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8</a:t>
            </a:r>
          </a:p>
        </p:txBody>
      </p:sp>
      <p:sp>
        <p:nvSpPr>
          <p:cNvPr id="144400" name="WordArt 14"/>
          <p:cNvSpPr>
            <a:spLocks noChangeArrowheads="1" noChangeShapeType="1" noTextEdit="1"/>
          </p:cNvSpPr>
          <p:nvPr/>
        </p:nvSpPr>
        <p:spPr bwMode="auto">
          <a:xfrm>
            <a:off x="7848600" y="1752600"/>
            <a:ext cx="381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16</a:t>
            </a:r>
          </a:p>
        </p:txBody>
      </p:sp>
      <p:sp>
        <p:nvSpPr>
          <p:cNvPr id="144401" name="Rectangle 15"/>
          <p:cNvSpPr>
            <a:spLocks noChangeArrowheads="1"/>
          </p:cNvSpPr>
          <p:nvPr/>
        </p:nvSpPr>
        <p:spPr bwMode="auto">
          <a:xfrm>
            <a:off x="533400" y="4495800"/>
            <a:ext cx="19050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4402" name="WordArt 16"/>
          <p:cNvSpPr>
            <a:spLocks noChangeArrowheads="1" noChangeShapeType="1" noTextEdit="1"/>
          </p:cNvSpPr>
          <p:nvPr/>
        </p:nvSpPr>
        <p:spPr bwMode="auto">
          <a:xfrm>
            <a:off x="838200" y="5181600"/>
            <a:ext cx="13716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rPr>
              <a:t>Na</a:t>
            </a:r>
          </a:p>
        </p:txBody>
      </p:sp>
      <p:sp>
        <p:nvSpPr>
          <p:cNvPr id="144403" name="WordArt 17"/>
          <p:cNvSpPr>
            <a:spLocks noChangeArrowheads="1" noChangeShapeType="1" noTextEdit="1"/>
          </p:cNvSpPr>
          <p:nvPr/>
        </p:nvSpPr>
        <p:spPr bwMode="auto">
          <a:xfrm>
            <a:off x="1905000" y="6324600"/>
            <a:ext cx="3810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11</a:t>
            </a:r>
          </a:p>
        </p:txBody>
      </p:sp>
      <p:sp>
        <p:nvSpPr>
          <p:cNvPr id="144404" name="WordArt 18"/>
          <p:cNvSpPr>
            <a:spLocks noChangeArrowheads="1" noChangeShapeType="1" noTextEdit="1"/>
          </p:cNvSpPr>
          <p:nvPr/>
        </p:nvSpPr>
        <p:spPr bwMode="auto">
          <a:xfrm>
            <a:off x="1828800" y="4648200"/>
            <a:ext cx="4572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23</a:t>
            </a:r>
          </a:p>
        </p:txBody>
      </p:sp>
      <p:sp>
        <p:nvSpPr>
          <p:cNvPr id="144405" name="Rectangle 19"/>
          <p:cNvSpPr>
            <a:spLocks noChangeArrowheads="1"/>
          </p:cNvSpPr>
          <p:nvPr/>
        </p:nvSpPr>
        <p:spPr bwMode="auto">
          <a:xfrm>
            <a:off x="3581400" y="4495800"/>
            <a:ext cx="19050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4406" name="WordArt 20"/>
          <p:cNvSpPr>
            <a:spLocks noChangeArrowheads="1" noChangeShapeType="1" noTextEdit="1"/>
          </p:cNvSpPr>
          <p:nvPr/>
        </p:nvSpPr>
        <p:spPr bwMode="auto">
          <a:xfrm>
            <a:off x="3962400" y="5181600"/>
            <a:ext cx="11430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rPr>
              <a:t>Cl</a:t>
            </a:r>
          </a:p>
        </p:txBody>
      </p:sp>
      <p:sp>
        <p:nvSpPr>
          <p:cNvPr id="144407" name="WordArt 21"/>
          <p:cNvSpPr>
            <a:spLocks noChangeArrowheads="1" noChangeShapeType="1" noTextEdit="1"/>
          </p:cNvSpPr>
          <p:nvPr/>
        </p:nvSpPr>
        <p:spPr bwMode="auto">
          <a:xfrm>
            <a:off x="4876800" y="6324600"/>
            <a:ext cx="4572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17</a:t>
            </a:r>
          </a:p>
        </p:txBody>
      </p:sp>
      <p:sp>
        <p:nvSpPr>
          <p:cNvPr id="144408" name="WordArt 22"/>
          <p:cNvSpPr>
            <a:spLocks noChangeArrowheads="1" noChangeShapeType="1" noTextEdit="1"/>
          </p:cNvSpPr>
          <p:nvPr/>
        </p:nvSpPr>
        <p:spPr bwMode="auto">
          <a:xfrm>
            <a:off x="4876800" y="4648200"/>
            <a:ext cx="4572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35</a:t>
            </a:r>
          </a:p>
        </p:txBody>
      </p:sp>
      <p:sp>
        <p:nvSpPr>
          <p:cNvPr id="144409" name="Rectangle 23"/>
          <p:cNvSpPr>
            <a:spLocks noChangeArrowheads="1"/>
          </p:cNvSpPr>
          <p:nvPr/>
        </p:nvSpPr>
        <p:spPr bwMode="auto">
          <a:xfrm>
            <a:off x="6477000" y="4495800"/>
            <a:ext cx="1905000" cy="2362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altLang="en-US"/>
          </a:p>
        </p:txBody>
      </p:sp>
      <p:sp>
        <p:nvSpPr>
          <p:cNvPr id="144410" name="WordArt 24"/>
          <p:cNvSpPr>
            <a:spLocks noChangeArrowheads="1" noChangeShapeType="1" noTextEdit="1"/>
          </p:cNvSpPr>
          <p:nvPr/>
        </p:nvSpPr>
        <p:spPr bwMode="auto">
          <a:xfrm>
            <a:off x="7010400" y="5181600"/>
            <a:ext cx="838200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/>
              </a:rPr>
              <a:t>U</a:t>
            </a:r>
          </a:p>
        </p:txBody>
      </p:sp>
      <p:sp>
        <p:nvSpPr>
          <p:cNvPr id="144411" name="WordArt 25"/>
          <p:cNvSpPr>
            <a:spLocks noChangeArrowheads="1" noChangeShapeType="1" noTextEdit="1"/>
          </p:cNvSpPr>
          <p:nvPr/>
        </p:nvSpPr>
        <p:spPr bwMode="auto">
          <a:xfrm>
            <a:off x="7848600" y="6324600"/>
            <a:ext cx="3810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92</a:t>
            </a:r>
          </a:p>
        </p:txBody>
      </p:sp>
      <p:sp>
        <p:nvSpPr>
          <p:cNvPr id="144412" name="WordArt 26"/>
          <p:cNvSpPr>
            <a:spLocks noChangeArrowheads="1" noChangeShapeType="1" noTextEdit="1"/>
          </p:cNvSpPr>
          <p:nvPr/>
        </p:nvSpPr>
        <p:spPr bwMode="auto">
          <a:xfrm>
            <a:off x="7620000" y="4648200"/>
            <a:ext cx="609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238</a:t>
            </a:r>
          </a:p>
        </p:txBody>
      </p:sp>
      <p:sp>
        <p:nvSpPr>
          <p:cNvPr id="144413" name="Text Box 27"/>
          <p:cNvSpPr txBox="1">
            <a:spLocks noChangeArrowheads="1"/>
          </p:cNvSpPr>
          <p:nvPr/>
        </p:nvSpPr>
        <p:spPr bwMode="auto">
          <a:xfrm>
            <a:off x="0" y="8382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800" i="1"/>
              <a:t>How many protons, neutrons and electrons?</a:t>
            </a:r>
          </a:p>
        </p:txBody>
      </p:sp>
    </p:spTree>
    <p:extLst>
      <p:ext uri="{BB962C8B-B14F-4D97-AF65-F5344CB8AC3E}">
        <p14:creationId xmlns:p14="http://schemas.microsoft.com/office/powerpoint/2010/main" val="31385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fld id="{355108E9-CCC0-4C9F-9BF4-FEDAC9487104}" type="datetime1">
              <a:rPr lang="en-GB" altLang="en-US" sz="1600" smtClean="0">
                <a:solidFill>
                  <a:schemeClr val="bg2"/>
                </a:solidFill>
              </a:rPr>
              <a:pPr/>
              <a:t>01/05/2020</a:t>
            </a:fld>
            <a:endParaRPr lang="en-GB" altLang="en-US" sz="1600" smtClean="0">
              <a:solidFill>
                <a:schemeClr val="bg2"/>
              </a:solidFill>
            </a:endParaRPr>
          </a:p>
        </p:txBody>
      </p:sp>
      <p:sp>
        <p:nvSpPr>
          <p:cNvPr id="145411" name="Date Placeholder 2"/>
          <p:cNvSpPr txBox="1">
            <a:spLocks noGrp="1"/>
          </p:cNvSpPr>
          <p:nvPr/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algn="r" eaLnBrk="1" hangingPunct="1"/>
            <a:fld id="{B1FBE54B-48FB-449A-8B3A-5A0218F9DB5F}" type="datetime1">
              <a:rPr lang="en-GB" altLang="en-US" sz="1600">
                <a:solidFill>
                  <a:schemeClr val="bg2"/>
                </a:solidFill>
              </a:rPr>
              <a:pPr algn="r" eaLnBrk="1" hangingPunct="1"/>
              <a:t>01/05/2020</a:t>
            </a:fld>
            <a:endParaRPr lang="en-GB" altLang="en-US" sz="1600">
              <a:solidFill>
                <a:schemeClr val="bg2"/>
              </a:solidFill>
            </a:endParaRPr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79450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Isotopes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28600" y="685800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99FFCC"/>
                </a:solidFill>
              </a:rPr>
              <a:t>An isotope is an atom with a different number of neutrons:</a:t>
            </a:r>
          </a:p>
        </p:txBody>
      </p:sp>
      <p:grpSp>
        <p:nvGrpSpPr>
          <p:cNvPr id="98308" name="Group 4"/>
          <p:cNvGrpSpPr>
            <a:grpSpLocks/>
          </p:cNvGrpSpPr>
          <p:nvPr/>
        </p:nvGrpSpPr>
        <p:grpSpPr bwMode="auto">
          <a:xfrm>
            <a:off x="533400" y="2286000"/>
            <a:ext cx="1905000" cy="2362200"/>
            <a:chOff x="336" y="1296"/>
            <a:chExt cx="1200" cy="1488"/>
          </a:xfrm>
        </p:grpSpPr>
        <p:sp>
          <p:nvSpPr>
            <p:cNvPr id="145436" name="Rectangle 5"/>
            <p:cNvSpPr>
              <a:spLocks noChangeArrowheads="1"/>
            </p:cNvSpPr>
            <p:nvPr/>
          </p:nvSpPr>
          <p:spPr bwMode="auto">
            <a:xfrm>
              <a:off x="336" y="1296"/>
              <a:ext cx="1200" cy="14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37" name="WordArt 6"/>
            <p:cNvSpPr>
              <a:spLocks noChangeArrowheads="1" noChangeShapeType="1" noTextEdit="1"/>
            </p:cNvSpPr>
            <p:nvPr/>
          </p:nvSpPr>
          <p:spPr bwMode="auto">
            <a:xfrm>
              <a:off x="672" y="1728"/>
              <a:ext cx="528" cy="6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66"/>
                  </a:solidFill>
                  <a:latin typeface="Arial Black"/>
                </a:rPr>
                <a:t>O</a:t>
              </a:r>
            </a:p>
          </p:txBody>
        </p:sp>
        <p:sp>
          <p:nvSpPr>
            <p:cNvPr id="145438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248" y="2448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latin typeface="Arial Black"/>
                </a:rPr>
                <a:t>8</a:t>
              </a:r>
            </a:p>
          </p:txBody>
        </p:sp>
        <p:sp>
          <p:nvSpPr>
            <p:cNvPr id="145439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152" y="1392"/>
              <a:ext cx="288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16</a:t>
              </a:r>
            </a:p>
          </p:txBody>
        </p:sp>
      </p:grpSp>
      <p:grpSp>
        <p:nvGrpSpPr>
          <p:cNvPr id="98313" name="Group 9"/>
          <p:cNvGrpSpPr>
            <a:grpSpLocks/>
          </p:cNvGrpSpPr>
          <p:nvPr/>
        </p:nvGrpSpPr>
        <p:grpSpPr bwMode="auto">
          <a:xfrm>
            <a:off x="3657600" y="2286000"/>
            <a:ext cx="1905000" cy="2362200"/>
            <a:chOff x="2304" y="1824"/>
            <a:chExt cx="1200" cy="1488"/>
          </a:xfrm>
        </p:grpSpPr>
        <p:sp>
          <p:nvSpPr>
            <p:cNvPr id="145432" name="Rectangle 10"/>
            <p:cNvSpPr>
              <a:spLocks noChangeArrowheads="1"/>
            </p:cNvSpPr>
            <p:nvPr/>
          </p:nvSpPr>
          <p:spPr bwMode="auto">
            <a:xfrm>
              <a:off x="2304" y="1824"/>
              <a:ext cx="1200" cy="14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33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2640" y="2256"/>
              <a:ext cx="528" cy="6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66"/>
                  </a:solidFill>
                  <a:latin typeface="Arial Black"/>
                </a:rPr>
                <a:t>O</a:t>
              </a:r>
            </a:p>
          </p:txBody>
        </p:sp>
        <p:sp>
          <p:nvSpPr>
            <p:cNvPr id="145434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216" y="2976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latin typeface="Arial Black"/>
                </a:rPr>
                <a:t>8</a:t>
              </a:r>
            </a:p>
          </p:txBody>
        </p:sp>
        <p:sp>
          <p:nvSpPr>
            <p:cNvPr id="145435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3120" y="1920"/>
              <a:ext cx="288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8080"/>
                  </a:solidFill>
                  <a:latin typeface="Arial Black"/>
                </a:rPr>
                <a:t>17</a:t>
              </a:r>
            </a:p>
          </p:txBody>
        </p:sp>
      </p:grpSp>
      <p:grpSp>
        <p:nvGrpSpPr>
          <p:cNvPr id="98318" name="Group 14"/>
          <p:cNvGrpSpPr>
            <a:grpSpLocks/>
          </p:cNvGrpSpPr>
          <p:nvPr/>
        </p:nvGrpSpPr>
        <p:grpSpPr bwMode="auto">
          <a:xfrm>
            <a:off x="6705600" y="2286000"/>
            <a:ext cx="1905000" cy="2362200"/>
            <a:chOff x="4224" y="1824"/>
            <a:chExt cx="1200" cy="1488"/>
          </a:xfrm>
        </p:grpSpPr>
        <p:sp>
          <p:nvSpPr>
            <p:cNvPr id="145428" name="Rectangle 15"/>
            <p:cNvSpPr>
              <a:spLocks noChangeArrowheads="1"/>
            </p:cNvSpPr>
            <p:nvPr/>
          </p:nvSpPr>
          <p:spPr bwMode="auto">
            <a:xfrm>
              <a:off x="4224" y="1824"/>
              <a:ext cx="1200" cy="14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29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4560" y="2256"/>
              <a:ext cx="528" cy="6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3366"/>
                  </a:solidFill>
                  <a:latin typeface="Arial Black"/>
                </a:rPr>
                <a:t>O</a:t>
              </a:r>
            </a:p>
          </p:txBody>
        </p:sp>
        <p:sp>
          <p:nvSpPr>
            <p:cNvPr id="145430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5136" y="2976"/>
              <a:ext cx="192" cy="21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latin typeface="Arial Black"/>
                </a:rPr>
                <a:t>8</a:t>
              </a:r>
            </a:p>
          </p:txBody>
        </p:sp>
        <p:sp>
          <p:nvSpPr>
            <p:cNvPr id="145431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5040" y="1920"/>
              <a:ext cx="288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993366"/>
                  </a:solidFill>
                  <a:latin typeface="Arial Black"/>
                </a:rPr>
                <a:t>18</a:t>
              </a:r>
            </a:p>
          </p:txBody>
        </p:sp>
      </p:grpSp>
      <p:grpSp>
        <p:nvGrpSpPr>
          <p:cNvPr id="98323" name="Group 19"/>
          <p:cNvGrpSpPr>
            <a:grpSpLocks/>
          </p:cNvGrpSpPr>
          <p:nvPr/>
        </p:nvGrpSpPr>
        <p:grpSpPr bwMode="auto">
          <a:xfrm>
            <a:off x="457200" y="4495800"/>
            <a:ext cx="8305800" cy="1279525"/>
            <a:chOff x="288" y="3216"/>
            <a:chExt cx="5232" cy="806"/>
          </a:xfrm>
        </p:grpSpPr>
        <p:sp>
          <p:nvSpPr>
            <p:cNvPr id="145424" name="Text Box 20"/>
            <p:cNvSpPr txBox="1">
              <a:spLocks noChangeArrowheads="1"/>
            </p:cNvSpPr>
            <p:nvPr/>
          </p:nvSpPr>
          <p:spPr bwMode="auto">
            <a:xfrm>
              <a:off x="288" y="3504"/>
              <a:ext cx="5232" cy="518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Each isotope has 8 protons – </a:t>
              </a:r>
              <a:r>
                <a:rPr lang="en-GB" altLang="en-US" i="1"/>
                <a:t>if it didn’t then it just wouldn’t be oxygen any more.</a:t>
              </a:r>
            </a:p>
          </p:txBody>
        </p:sp>
        <p:sp>
          <p:nvSpPr>
            <p:cNvPr id="145425" name="AutoShape 21"/>
            <p:cNvSpPr>
              <a:spLocks noChangeArrowheads="1"/>
            </p:cNvSpPr>
            <p:nvPr/>
          </p:nvSpPr>
          <p:spPr bwMode="auto">
            <a:xfrm>
              <a:off x="1248" y="3216"/>
              <a:ext cx="192" cy="288"/>
            </a:xfrm>
            <a:prstGeom prst="upArrow">
              <a:avLst>
                <a:gd name="adj1" fmla="val 50000"/>
                <a:gd name="adj2" fmla="val 37500"/>
              </a:avLst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26" name="AutoShape 22"/>
            <p:cNvSpPr>
              <a:spLocks noChangeArrowheads="1"/>
            </p:cNvSpPr>
            <p:nvPr/>
          </p:nvSpPr>
          <p:spPr bwMode="auto">
            <a:xfrm>
              <a:off x="5136" y="3216"/>
              <a:ext cx="192" cy="288"/>
            </a:xfrm>
            <a:prstGeom prst="upArrow">
              <a:avLst>
                <a:gd name="adj1" fmla="val 50000"/>
                <a:gd name="adj2" fmla="val 37500"/>
              </a:avLst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27" name="AutoShape 23"/>
            <p:cNvSpPr>
              <a:spLocks noChangeArrowheads="1"/>
            </p:cNvSpPr>
            <p:nvPr/>
          </p:nvSpPr>
          <p:spPr bwMode="auto">
            <a:xfrm>
              <a:off x="3216" y="3216"/>
              <a:ext cx="192" cy="288"/>
            </a:xfrm>
            <a:prstGeom prst="upArrow">
              <a:avLst>
                <a:gd name="adj1" fmla="val 50000"/>
                <a:gd name="adj2" fmla="val 37500"/>
              </a:avLst>
            </a:prstGeom>
            <a:solidFill>
              <a:srgbClr val="99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  <p:grpSp>
        <p:nvGrpSpPr>
          <p:cNvPr id="98328" name="Group 24"/>
          <p:cNvGrpSpPr>
            <a:grpSpLocks/>
          </p:cNvGrpSpPr>
          <p:nvPr/>
        </p:nvGrpSpPr>
        <p:grpSpPr bwMode="auto">
          <a:xfrm>
            <a:off x="457200" y="1219200"/>
            <a:ext cx="8305800" cy="1143000"/>
            <a:chOff x="288" y="1152"/>
            <a:chExt cx="5232" cy="720"/>
          </a:xfrm>
        </p:grpSpPr>
        <p:sp>
          <p:nvSpPr>
            <p:cNvPr id="145420" name="Text Box 25"/>
            <p:cNvSpPr txBox="1">
              <a:spLocks noChangeArrowheads="1"/>
            </p:cNvSpPr>
            <p:nvPr/>
          </p:nvSpPr>
          <p:spPr bwMode="auto">
            <a:xfrm>
              <a:off x="288" y="1152"/>
              <a:ext cx="5232" cy="518"/>
            </a:xfrm>
            <a:prstGeom prst="rect">
              <a:avLst/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i="1"/>
                <a:t>Notice that the mass number is different. How many neutrons does each isotope have?</a:t>
              </a:r>
            </a:p>
          </p:txBody>
        </p:sp>
        <p:sp>
          <p:nvSpPr>
            <p:cNvPr id="145421" name="AutoShape 26"/>
            <p:cNvSpPr>
              <a:spLocks noChangeArrowheads="1"/>
            </p:cNvSpPr>
            <p:nvPr/>
          </p:nvSpPr>
          <p:spPr bwMode="auto">
            <a:xfrm>
              <a:off x="1248" y="1632"/>
              <a:ext cx="192" cy="240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22" name="AutoShape 27"/>
            <p:cNvSpPr>
              <a:spLocks noChangeArrowheads="1"/>
            </p:cNvSpPr>
            <p:nvPr/>
          </p:nvSpPr>
          <p:spPr bwMode="auto">
            <a:xfrm>
              <a:off x="3168" y="1632"/>
              <a:ext cx="192" cy="240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  <p:sp>
          <p:nvSpPr>
            <p:cNvPr id="145423" name="AutoShape 28"/>
            <p:cNvSpPr>
              <a:spLocks noChangeArrowheads="1"/>
            </p:cNvSpPr>
            <p:nvPr/>
          </p:nvSpPr>
          <p:spPr bwMode="auto">
            <a:xfrm>
              <a:off x="5088" y="1632"/>
              <a:ext cx="192" cy="240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715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8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27669</TotalTime>
  <Words>1803</Words>
  <Application>Microsoft Office PowerPoint</Application>
  <PresentationFormat>On-screen Show (4:3)</PresentationFormat>
  <Paragraphs>310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ＭＳ Ｐゴシック</vt:lpstr>
      <vt:lpstr>Arial Black</vt:lpstr>
      <vt:lpstr>Comic Sans MS</vt:lpstr>
      <vt:lpstr>Symbol</vt:lpstr>
      <vt:lpstr>Times New Roman</vt:lpstr>
      <vt:lpstr>Default Design</vt:lpstr>
      <vt:lpstr>PowerPoint Presentation</vt:lpstr>
      <vt:lpstr>4.1 Atoms and Isotopes</vt:lpstr>
      <vt:lpstr>The structure of the atom</vt:lpstr>
      <vt:lpstr>Electron Orbits</vt:lpstr>
      <vt:lpstr>Changes in Orbit</vt:lpstr>
      <vt:lpstr>The Charge of an Atom</vt:lpstr>
      <vt:lpstr>Facts about an Atom</vt:lpstr>
      <vt:lpstr>Mass and atomic number revision</vt:lpstr>
      <vt:lpstr>Isotopes</vt:lpstr>
      <vt:lpstr>Ionisation</vt:lpstr>
      <vt:lpstr>The Development of Atomic Structure Theory</vt:lpstr>
      <vt:lpstr>The Development of Atomic Structure Theory</vt:lpstr>
      <vt:lpstr>Structure of the atom</vt:lpstr>
      <vt:lpstr>The Rutherford Scattering Experiment</vt:lpstr>
      <vt:lpstr>4.2 Atoms and Nuclear Radiation</vt:lpstr>
      <vt:lpstr>Introduction to Radioactivity</vt:lpstr>
      <vt:lpstr>Types of radiation</vt:lpstr>
      <vt:lpstr>Ways to detect radioactivity</vt:lpstr>
      <vt:lpstr>Blocking Radiation</vt:lpstr>
      <vt:lpstr>Chernobyl</vt:lpstr>
      <vt:lpstr>Chernobyl</vt:lpstr>
      <vt:lpstr>Chernobyl</vt:lpstr>
      <vt:lpstr>Summary</vt:lpstr>
      <vt:lpstr>Nuclear Equations</vt:lpstr>
      <vt:lpstr>A radioactive decay graph</vt:lpstr>
      <vt:lpstr>Half life</vt:lpstr>
      <vt:lpstr>Half Life</vt:lpstr>
      <vt:lpstr>Half Life questions</vt:lpstr>
      <vt:lpstr>Contamination and Irradiation</vt:lpstr>
      <vt:lpstr>4.3 Hazards and uses of radioactive emissions and of background radiation (Physics only)</vt:lpstr>
      <vt:lpstr>Background Radiation</vt:lpstr>
      <vt:lpstr>Exposure to Radiation</vt:lpstr>
      <vt:lpstr>Using Radioactivity in Medicine 1 - Tracers</vt:lpstr>
      <vt:lpstr>Using Radioactivity in Medicine 2- Treating Cancer (“Radiotherapy”)</vt:lpstr>
      <vt:lpstr>4.4 Nuclear Fission and Nuclear Fusion (Physics only)</vt:lpstr>
      <vt:lpstr>Nuclear power stations</vt:lpstr>
      <vt:lpstr>Nuclear fission</vt:lpstr>
      <vt:lpstr>Chain reactions</vt:lpstr>
      <vt:lpstr>Fission in Nuclear power stations</vt:lpstr>
      <vt:lpstr>Nuclear Fusion in stars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 Richards</dc:creator>
  <cp:lastModifiedBy>Will Richards</cp:lastModifiedBy>
  <cp:revision>579</cp:revision>
  <cp:lastPrinted>2017-03-06T07:29:28Z</cp:lastPrinted>
  <dcterms:created xsi:type="dcterms:W3CDTF">2001-11-05T08:13:52Z</dcterms:created>
  <dcterms:modified xsi:type="dcterms:W3CDTF">2020-05-01T09:33:58Z</dcterms:modified>
</cp:coreProperties>
</file>