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777240"/>
            <a:ext cx="4663440" cy="310896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31520" y="1965960"/>
            <a:ext cx="10789920" cy="868680"/>
          </a:xfrm>
          <a:prstGeom prst="roundRect">
            <a:avLst/>
          </a:prstGeom>
          <a:solidFill>
            <a:srgbClr val="001E1C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400" b="1">
                <a:solidFill>
                  <a:srgbClr val="F5FAFA"/>
                </a:solidFill>
                <a:latin typeface="Aptos Display"/>
              </a:defRPr>
            </a:pPr>
            <a:r>
              <a:t>AQA GCSE Physics: Electricity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2999232"/>
            <a:ext cx="850392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1">
                <a:solidFill>
                  <a:srgbClr val="FBBF24"/>
                </a:solidFill>
                <a:latin typeface="Aptos"/>
              </a:defRPr>
            </a:pPr>
            <a:r>
              <a:t>Topic 4.2 | JDScience branded lesson deck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3840480"/>
            <a:ext cx="9784080" cy="1600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What this JDScience deck includes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Specification coverage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Assessment for Learning tasks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Teacher explanations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Exam-style questions with worked solutions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Scientific diagrams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80160" y="5715000"/>
            <a:ext cx="9509760" cy="41148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100" b="0">
                <a:solidFill>
                  <a:srgbClr val="94A3B8"/>
                </a:solidFill>
                <a:latin typeface="Aptos"/>
              </a:defRPr>
            </a:pPr>
            <a:r>
              <a:t>Based on the original classroom deck and aligned to the current AQA GCSE Physics 8463 specification.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A 6 V battery is connected to two identical lamps in series. What p.d. is across each lamp?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A 6 V battery is connected to two identical branches in parallel. What p.d. is across each branch?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In a series circuit, what happens to current?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3 V each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6 V across each branch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It is the same at every point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Mains electricity and the plug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Core knowledge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UK mains is about 230 V AC at 50 Hz.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Live wire: alternates around high potential.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Neutral wire: close to 0 V.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Earth wire: safety route if the case becomes live.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Fuse melts if current is too high.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325880"/>
            <a:ext cx="4023360" cy="338328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0">
                <a:solidFill>
                  <a:srgbClr val="F5FAFA"/>
                </a:solidFill>
                <a:latin typeface="Aptos"/>
              </a:defRPr>
            </a:pPr>
            <a:r>
              <a:t>Plug safety diagram</a:t>
            </a:r>
            <a:br/>
            <a:br/>
            <a:r>
              <a:t>Brown = live</a:t>
            </a:r>
            <a:br/>
            <a:r>
              <a:t>Blue = neutral</a:t>
            </a:r>
            <a:br/>
            <a:r>
              <a:t>Green/yellow = earth</a:t>
            </a:r>
            <a:br/>
            <a:br/>
            <a:r>
              <a:t>Fuse protects the cable and appliance.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Electrical power and energy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143000"/>
            <a:ext cx="3474720" cy="68580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200" b="1">
                <a:solidFill>
                  <a:srgbClr val="FBBF24"/>
                </a:solidFill>
                <a:latin typeface="Aptos"/>
              </a:defRPr>
            </a:pPr>
            <a:r>
              <a:t>P = VI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057400"/>
            <a:ext cx="3474720" cy="68580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200" b="1">
                <a:solidFill>
                  <a:srgbClr val="FBBF24"/>
                </a:solidFill>
                <a:latin typeface="Aptos"/>
              </a:defRPr>
            </a:pPr>
            <a:r>
              <a:t>P = I²R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2971800"/>
            <a:ext cx="3474720" cy="68580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200" b="1">
                <a:solidFill>
                  <a:srgbClr val="FBBF24"/>
                </a:solidFill>
                <a:latin typeface="Aptos"/>
              </a:defRPr>
            </a:pPr>
            <a:r>
              <a:t>E = Pt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1143000"/>
            <a:ext cx="6309360" cy="35661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200">
                <a:solidFill>
                  <a:srgbClr val="FBBF24"/>
                </a:solidFill>
                <a:latin typeface="Aptos Display"/>
              </a:defRPr>
            </a:pPr>
            <a:r>
              <a:t>Worked example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Example: A 60 W lamp is used for 120 s.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E = Pt = 60 × 120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E = 7200 J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For domestic bills, energy is often measured in kWh.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5669280" cy="53492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Questions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A current of 0.5 A flows for 10 minutes. Calculate charge.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A component has 3 V across it and 1 A through it. Calculate resistance.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Explain why a fuse improves safety. (4)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46520" y="1143000"/>
            <a:ext cx="5120640" cy="534924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700">
                <a:solidFill>
                  <a:srgbClr val="FBBF24"/>
                </a:solidFill>
                <a:latin typeface="Aptos Display"/>
              </a:defRPr>
            </a:pPr>
            <a:r>
              <a:t>Model answers / marking points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1. t = 600 s; Q = It = 0.5 × 600 = 300 C.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2. R = V/I = 3/1 = 3 Ω.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3. If current is too high the fuse heats and melts; circuit breaks; prevents overheating/fire; protects cable/appliance.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Revision 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88720"/>
            <a:ext cx="544068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I can…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Q = It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V = IR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Interpret I–V graphs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resistance changes in LDRs and thermistors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Compare series and parallel circuits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188720"/>
            <a:ext cx="530352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Exam readiness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mains electricity and plug safety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Calculate electrical power and energy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Describe the I–V required practical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Source and copyright note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280160"/>
            <a:ext cx="10241280" cy="41148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Responsible use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This JDScience teaching deck is adapted from the uploaded classroom PowerPoint supplied by the user.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Specification alignment checked against AQA GCSE Physics 8463 subject content.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Exam-style questions and model answers are original JDScience practice items, written to match GCSE command words and assessment style.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Official past-paper questions remain the copyright of AQA and should be accessed via AQA or authorised sources.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command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How to answer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State: give a short answer or fact.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Describe: say what happens or what can be seen.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Explain: give reasons using scientific ideas.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Calculate: show equation, substitution and answer with unit.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Evaluate: compare advantages and disadvantages before making a judgement.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Improve it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Improve this weak answer.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Weak answer: “It goes up because it is bigger.”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Better answer: use named quantities, a clear cause and a GCSE keyword.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Equation and units checkpoint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Q =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59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V = IR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P = VI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59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P = I²R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61188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E = Pt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59" y="361188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Energy transferred = charge × p.d.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05840" y="5303520"/>
            <a:ext cx="10058400" cy="54864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900" b="0">
                <a:solidFill>
                  <a:srgbClr val="F5FAFA"/>
                </a:solidFill>
                <a:latin typeface="Aptos"/>
              </a:defRPr>
            </a:pPr>
            <a:r>
              <a:t>Exam routine: write the equation → substitute values → calculate → add the correct unit.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1. Current is the rate of flow of what?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2. In series, current is…?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3. In parallel, p.d. is…?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4. What does a diode do?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Charge.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The same everywhere.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The same across each branch.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Allows current mainly in one direction.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Required practical focus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8006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Method and variables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Set up the circuit safely and check polarity.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Measure p.d. across the component using a voltmeter in parallel.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Measure current with an ammeter in series.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Repeat for a range of p.d. values.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80060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Accuracy and evaluation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Plot I against V and identify the shape.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Limit heating if investigating an ohmic conductor.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Learning journey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By the end, students should be able to…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Define current, charge, potential difference and resistance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Use Q = It and V = IR calculations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Interpret I–V graphs for resistors, filament lamps and diodes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Compare series and parallel circuits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Explain mains electricity, plugs, power and energy transfer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3886200"/>
            <a:ext cx="960120" cy="438912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Recall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45236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726679" y="3886200"/>
            <a:ext cx="960120" cy="438912"/>
          </a:xfrm>
          <a:prstGeom prst="round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Explain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868680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961120" y="3886200"/>
            <a:ext cx="960120" cy="438912"/>
          </a:xfrm>
          <a:prstGeom prst="round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Apply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92124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195560" y="3886200"/>
            <a:ext cx="960120" cy="438912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Evaluate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463040"/>
            <a:ext cx="4754880" cy="16002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800" b="0">
                <a:solidFill>
                  <a:srgbClr val="F5FAFA"/>
                </a:solidFill>
                <a:latin typeface="Aptos"/>
              </a:defRPr>
            </a:pPr>
            <a:r>
              <a:t>AfL routine: every section includes a retrieval check, a short application task and a model-answer reflection.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Answer in full sentences and show working where needed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1. Calculate Q when I = 2 A and t = 45 s.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2. A 12 Ω resistor has 0.5 A through it. Calculate p.d.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3. Explain why a filament lamp’s resistance increases as it gets hotter.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4. Explain how an earth wire and fuse work together.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practice: solutions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Marking points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Q = It = 2 × 45 = 90 C.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V = IR = 0.5 × 12 = 6 V.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Higher temperature makes ions vibrate more; electrons collide more often; resistance increases.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4. Fault current flows through earth wire; fuse heats/melts; circuit breaks; metal case no longer dangerous.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Common misconceptions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Fix these before the exam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Electrons flow negative to positive, but conventional current is often drawn positive to negative.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A voltmeter goes in parallel, not series.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An ammeter goes in series, not parallel.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Resistance is not “used up”; it is opposition to current.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Exit ticket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188720"/>
            <a:ext cx="4937760" cy="43891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Write before you leave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thing I can now explain clearly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equation I can use confidently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area I still need to revise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exam technique target for next lesson is…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828800"/>
            <a:ext cx="4297680" cy="2377440"/>
          </a:xfrm>
          <a:prstGeom prst="roundRect">
            <a:avLst/>
          </a:prstGeom>
          <a:solidFill>
            <a:srgbClr val="23284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0">
                <a:solidFill>
                  <a:srgbClr val="F5FAFA"/>
                </a:solidFill>
                <a:latin typeface="Aptos"/>
              </a:defRPr>
            </a:pPr>
            <a:r>
              <a:t>Green-pen improvement:</a:t>
            </a:r>
            <a:br/>
            <a:r>
              <a:t>Choose one answer from today and add one extra scientific keyword or calculation step.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Electric current and charge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4206240" cy="91440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200" b="1">
                <a:solidFill>
                  <a:srgbClr val="FBBF24"/>
                </a:solidFill>
                <a:latin typeface="Aptos"/>
              </a:defRPr>
            </a:pPr>
            <a:r>
              <a:t>Q = I × 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468880"/>
            <a:ext cx="4937760" cy="2743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Explanation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Current is the rate of flow of charge.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Charge is measured in coulombs (C).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Current is measured in amperes (A).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In a complete circuit, electrons drift from negative to positive.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583680" y="1920240"/>
            <a:ext cx="3657600" cy="0"/>
          </a:xfrm>
          <a:prstGeom prst="line">
            <a:avLst/>
          </a:prstGeom>
          <a:ln w="381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10241280" y="1920240"/>
            <a:ext cx="0" cy="2834640"/>
          </a:xfrm>
          <a:prstGeom prst="line">
            <a:avLst/>
          </a:prstGeom>
          <a:ln w="381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H="1">
            <a:off x="6583680" y="4754880"/>
            <a:ext cx="3657600" cy="0"/>
          </a:xfrm>
          <a:prstGeom prst="line">
            <a:avLst/>
          </a:prstGeom>
          <a:ln w="381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V="1">
            <a:off x="6583680" y="1920240"/>
            <a:ext cx="0" cy="2834640"/>
          </a:xfrm>
          <a:prstGeom prst="line">
            <a:avLst/>
          </a:prstGeom>
          <a:ln w="381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7863840" y="1673352"/>
            <a:ext cx="1097280" cy="438912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cell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06640" y="4983480"/>
            <a:ext cx="2011680" cy="41148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400" b="0">
                <a:solidFill>
                  <a:srgbClr val="F5FAFA"/>
                </a:solidFill>
                <a:latin typeface="Aptos"/>
              </a:defRPr>
            </a:pPr>
            <a:r>
              <a:t>electron flow</a:t>
            </a:r>
          </a:p>
        </p:txBody>
      </p:sp>
      <p:cxnSp>
        <p:nvCxnSpPr>
          <p:cNvPr id="15" name="Connector 14"/>
          <p:cNvCxnSpPr/>
          <p:nvPr/>
        </p:nvCxnSpPr>
        <p:spPr>
          <a:xfrm flipH="1">
            <a:off x="7498079" y="4965192"/>
            <a:ext cx="1828801" cy="0"/>
          </a:xfrm>
          <a:prstGeom prst="line">
            <a:avLst/>
          </a:prstGeom>
          <a:ln w="254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9784080" y="4617720"/>
            <a:ext cx="228600" cy="228600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00" b="1">
                <a:solidFill>
                  <a:srgbClr val="F5FAFA"/>
                </a:solidFill>
                <a:latin typeface="Aptos"/>
              </a:defRPr>
            </a:pPr>
            <a:r>
              <a:t>e⁻</a:t>
            </a:r>
          </a:p>
        </p:txBody>
      </p:sp>
      <p:sp>
        <p:nvSpPr>
          <p:cNvPr id="17" name="Oval 16"/>
          <p:cNvSpPr/>
          <p:nvPr/>
        </p:nvSpPr>
        <p:spPr>
          <a:xfrm>
            <a:off x="9098280" y="4617720"/>
            <a:ext cx="228600" cy="228600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00" b="1">
                <a:solidFill>
                  <a:srgbClr val="F5FAFA"/>
                </a:solidFill>
                <a:latin typeface="Aptos"/>
              </a:defRPr>
            </a:pPr>
            <a:r>
              <a:t>e⁻</a:t>
            </a:r>
          </a:p>
        </p:txBody>
      </p:sp>
      <p:sp>
        <p:nvSpPr>
          <p:cNvPr id="18" name="Oval 17"/>
          <p:cNvSpPr/>
          <p:nvPr/>
        </p:nvSpPr>
        <p:spPr>
          <a:xfrm>
            <a:off x="8412480" y="4617720"/>
            <a:ext cx="228600" cy="228600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00" b="1">
                <a:solidFill>
                  <a:srgbClr val="F5FAFA"/>
                </a:solidFill>
                <a:latin typeface="Aptos"/>
              </a:defRPr>
            </a:pPr>
            <a:r>
              <a:t>e⁻</a:t>
            </a:r>
          </a:p>
        </p:txBody>
      </p:sp>
      <p:sp>
        <p:nvSpPr>
          <p:cNvPr id="19" name="Oval 18"/>
          <p:cNvSpPr/>
          <p:nvPr/>
        </p:nvSpPr>
        <p:spPr>
          <a:xfrm>
            <a:off x="7726679" y="4617720"/>
            <a:ext cx="228600" cy="228600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700" b="1">
                <a:solidFill>
                  <a:srgbClr val="F5FAFA"/>
                </a:solidFill>
                <a:latin typeface="Aptos"/>
              </a:defRPr>
            </a:pPr>
            <a:r>
              <a:t>e⁻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Calculate the charge when a current of 3 A flows for 30 s.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A current of 6 A transfers 1200 C. Calculate the time.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State the unit of charge.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Q = It = 3 × 30 = 90 C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 = Q/I = 1200/6 = 200 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Coulomb, 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Circuit symbols and measuring instruments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Cell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051560" y="1783080"/>
            <a:ext cx="1783079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3520439" y="114300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Battery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840479" y="1783080"/>
            <a:ext cx="1783080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6309359" y="114300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Switch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629399" y="1783080"/>
            <a:ext cx="1783081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9098280" y="114300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Lamp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9418319" y="1783080"/>
            <a:ext cx="1783081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0058400" y="1508760"/>
            <a:ext cx="502920" cy="502920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5FAFA"/>
                </a:solidFill>
                <a:latin typeface="Aptos"/>
              </a:defRPr>
            </a:pPr>
            <a:r>
              <a:t>×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246888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Resistor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051560" y="3108960"/>
            <a:ext cx="1783079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645920" y="2852928"/>
            <a:ext cx="640080" cy="320040"/>
          </a:xfrm>
          <a:prstGeom prst="roundRect">
            <a:avLst/>
          </a:prstGeom>
          <a:solidFill>
            <a:srgbClr val="0F172A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800" b="0">
                <a:solidFill>
                  <a:srgbClr val="F5FAFA"/>
                </a:solidFill>
                <a:latin typeface="Aptos"/>
              </a:defRPr>
            </a:pPr>
            <a:r>
              <a:t>▭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20439" y="246888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Variable resistor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3840479" y="3108960"/>
            <a:ext cx="1783080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6309359" y="246888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Ammeter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629399" y="3108960"/>
            <a:ext cx="1783081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7269479" y="2834640"/>
            <a:ext cx="502920" cy="502920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5FAFA"/>
                </a:solidFill>
                <a:latin typeface="Aptos"/>
              </a:defRPr>
            </a:pPr>
            <a:r>
              <a:t>A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098280" y="246888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Voltmeter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9418319" y="3108960"/>
            <a:ext cx="1783081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0058400" y="2834640"/>
            <a:ext cx="502920" cy="502920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5FAFA"/>
                </a:solidFill>
                <a:latin typeface="Aptos"/>
              </a:defRPr>
            </a:pPr>
            <a:r>
              <a:t>V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379476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Diode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051560" y="4434840"/>
            <a:ext cx="1783079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3520439" y="379476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LDR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3840479" y="4434840"/>
            <a:ext cx="1783080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6309359" y="379476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Thermistor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6629399" y="4434840"/>
            <a:ext cx="1783081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9098280" y="3794760"/>
            <a:ext cx="2423160" cy="914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Fuse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9418319" y="4434840"/>
            <a:ext cx="1783081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822960" y="5394960"/>
            <a:ext cx="10332720" cy="6858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Task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Draw a circuit with a cell, lamp, ammeter in series and voltmeter across the lamp.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Resistance and Ohm’s law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88720"/>
            <a:ext cx="4297680" cy="91440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200" b="1">
                <a:solidFill>
                  <a:srgbClr val="FBBF24"/>
                </a:solidFill>
                <a:latin typeface="Aptos"/>
              </a:defRPr>
            </a:pPr>
            <a:r>
              <a:t>V = I × 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560320"/>
            <a:ext cx="4937760" cy="23774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Teacher notes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Potential difference is the energy transferred per coulomb of charge.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Resistance opposes current.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Ohmic conductors have current proportional to potential difference when temperature is constant.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188720"/>
            <a:ext cx="5120640" cy="3749039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Worked solution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Worked example: A resistor has 12 V across it and a current of 3 A.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R = V/I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R = 12/3 = 4 Ω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 tip: write the equation, substitute, then give a unit.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Required practical: I–V characteristics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88720"/>
            <a:ext cx="4389120" cy="73152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1">
                <a:solidFill>
                  <a:srgbClr val="FBBF24"/>
                </a:solidFill>
                <a:latin typeface="Aptos"/>
              </a:defRPr>
            </a:pPr>
            <a:r>
              <a:t>Measure current and p.d. for different components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400800" y="1828800"/>
            <a:ext cx="3931920" cy="0"/>
          </a:xfrm>
          <a:prstGeom prst="line">
            <a:avLst/>
          </a:prstGeom>
          <a:ln w="381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10332720" y="1828800"/>
            <a:ext cx="0" cy="2743200"/>
          </a:xfrm>
          <a:prstGeom prst="line">
            <a:avLst/>
          </a:prstGeom>
          <a:ln w="381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H="1">
            <a:off x="6400800" y="4572000"/>
            <a:ext cx="3931920" cy="0"/>
          </a:xfrm>
          <a:prstGeom prst="line">
            <a:avLst/>
          </a:prstGeom>
          <a:ln w="381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6400800" y="1828800"/>
            <a:ext cx="0" cy="2743200"/>
          </a:xfrm>
          <a:prstGeom prst="line">
            <a:avLst/>
          </a:prstGeom>
          <a:ln w="381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7406640" y="4315968"/>
            <a:ext cx="411480" cy="411480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5FAFA"/>
                </a:solidFill>
                <a:latin typeface="Aptos"/>
              </a:defRPr>
            </a:pPr>
            <a:r>
              <a:t>A</a:t>
            </a:r>
          </a:p>
        </p:txBody>
      </p:sp>
      <p:sp>
        <p:nvSpPr>
          <p:cNvPr id="13" name="Oval 12"/>
          <p:cNvSpPr/>
          <p:nvPr/>
        </p:nvSpPr>
        <p:spPr>
          <a:xfrm>
            <a:off x="9235440" y="2743200"/>
            <a:ext cx="502920" cy="502920"/>
          </a:xfrm>
          <a:prstGeom prst="ellipse">
            <a:avLst/>
          </a:prstGeom>
          <a:solidFill>
            <a:srgbClr val="A78B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5FAFA"/>
                </a:solidFill>
                <a:latin typeface="Aptos"/>
              </a:defRPr>
            </a:pPr>
            <a:r>
              <a:t>V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63840" y="1600200"/>
            <a:ext cx="1005840" cy="36576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100" b="0">
                <a:solidFill>
                  <a:srgbClr val="F5FAFA"/>
                </a:solidFill>
                <a:latin typeface="Aptos"/>
              </a:defRPr>
            </a:pPr>
            <a:r>
              <a:t>resistor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240280"/>
            <a:ext cx="5029200" cy="32004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Method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Change p.d. using a variable resistor or power supply.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Record current and p.d.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Reverse the supply for negative readings if needed.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Plot I against V.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Keep temperature as constant as possible for an ohmic conductor.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I–V graph shapes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822960" y="4251960"/>
            <a:ext cx="2926080" cy="0"/>
          </a:xfrm>
          <a:prstGeom prst="line">
            <a:avLst/>
          </a:prstGeom>
          <a:ln w="1905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2286000" y="1508760"/>
            <a:ext cx="0" cy="2880360"/>
          </a:xfrm>
          <a:prstGeom prst="line">
            <a:avLst/>
          </a:prstGeom>
          <a:ln w="1905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822960" y="4480560"/>
            <a:ext cx="2926080" cy="320040"/>
          </a:xfrm>
          <a:prstGeom prst="roundRect">
            <a:avLst/>
          </a:prstGeom>
          <a:solidFill>
            <a:srgbClr val="0F172A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400" b="0">
                <a:solidFill>
                  <a:srgbClr val="F5FAFA"/>
                </a:solidFill>
                <a:latin typeface="Aptos"/>
              </a:defRPr>
            </a:pPr>
            <a:r>
              <a:t>Fixed resistor</a:t>
            </a:r>
          </a:p>
        </p:txBody>
      </p:sp>
      <p:cxnSp>
        <p:nvCxnSpPr>
          <p:cNvPr id="10" name="Connector 9"/>
          <p:cNvCxnSpPr/>
          <p:nvPr/>
        </p:nvCxnSpPr>
        <p:spPr>
          <a:xfrm flipV="1">
            <a:off x="1143000" y="1828800"/>
            <a:ext cx="2286000" cy="224028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4572000" y="4251960"/>
            <a:ext cx="2926079" cy="0"/>
          </a:xfrm>
          <a:prstGeom prst="line">
            <a:avLst/>
          </a:prstGeom>
          <a:ln w="1905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6035040" y="1508760"/>
            <a:ext cx="0" cy="2880360"/>
          </a:xfrm>
          <a:prstGeom prst="line">
            <a:avLst/>
          </a:prstGeom>
          <a:ln w="1905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572000" y="4480560"/>
            <a:ext cx="2926080" cy="320040"/>
          </a:xfrm>
          <a:prstGeom prst="roundRect">
            <a:avLst/>
          </a:prstGeom>
          <a:solidFill>
            <a:srgbClr val="0F172A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400" b="0">
                <a:solidFill>
                  <a:srgbClr val="F5FAFA"/>
                </a:solidFill>
                <a:latin typeface="Aptos"/>
              </a:defRPr>
            </a:pPr>
            <a:r>
              <a:t>Filament lamp</a:t>
            </a:r>
          </a:p>
        </p:txBody>
      </p:sp>
      <p:cxnSp>
        <p:nvCxnSpPr>
          <p:cNvPr id="14" name="Connector 13"/>
          <p:cNvCxnSpPr/>
          <p:nvPr/>
        </p:nvCxnSpPr>
        <p:spPr>
          <a:xfrm flipV="1">
            <a:off x="4892040" y="3813453"/>
            <a:ext cx="109728" cy="25562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V="1">
            <a:off x="5001768" y="3591856"/>
            <a:ext cx="109728" cy="22159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V="1">
            <a:off x="5111496" y="3399759"/>
            <a:ext cx="109728" cy="19209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 flipV="1">
            <a:off x="5221224" y="3233234"/>
            <a:ext cx="109728" cy="166525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 flipV="1">
            <a:off x="5330952" y="3088877"/>
            <a:ext cx="109727" cy="14435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 flipV="1">
            <a:off x="5440679" y="2963737"/>
            <a:ext cx="109728" cy="125140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 flipV="1">
            <a:off x="5550407" y="2855256"/>
            <a:ext cx="109729" cy="10848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 flipV="1">
            <a:off x="5660136" y="2761217"/>
            <a:ext cx="109728" cy="9403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 flipV="1">
            <a:off x="5769864" y="2679696"/>
            <a:ext cx="109728" cy="8152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V="1">
            <a:off x="5879592" y="2609027"/>
            <a:ext cx="109728" cy="7066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 flipV="1">
            <a:off x="5989320" y="2547766"/>
            <a:ext cx="109728" cy="6126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 flipV="1">
            <a:off x="6099048" y="2494660"/>
            <a:ext cx="109727" cy="5310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 flipV="1">
            <a:off x="6208775" y="2448624"/>
            <a:ext cx="109729" cy="4603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 flipV="1">
            <a:off x="6318504" y="2408716"/>
            <a:ext cx="109727" cy="3990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 flipV="1">
            <a:off x="6428231" y="2374120"/>
            <a:ext cx="109728" cy="3459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 flipV="1">
            <a:off x="6537959" y="2344131"/>
            <a:ext cx="109729" cy="299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 flipV="1">
            <a:off x="6647688" y="2318133"/>
            <a:ext cx="109728" cy="2599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 flipV="1">
            <a:off x="6757416" y="2295596"/>
            <a:ext cx="109728" cy="2253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 flipV="1">
            <a:off x="6867144" y="2276060"/>
            <a:ext cx="109727" cy="1953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 flipV="1">
            <a:off x="6976871" y="2259124"/>
            <a:ext cx="109729" cy="1693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8321040" y="4251960"/>
            <a:ext cx="2926080" cy="0"/>
          </a:xfrm>
          <a:prstGeom prst="line">
            <a:avLst/>
          </a:prstGeom>
          <a:ln w="1905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9784080" y="1508760"/>
            <a:ext cx="0" cy="2880360"/>
          </a:xfrm>
          <a:prstGeom prst="line">
            <a:avLst/>
          </a:prstGeom>
          <a:ln w="1905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8321040" y="4480560"/>
            <a:ext cx="2926080" cy="320040"/>
          </a:xfrm>
          <a:prstGeom prst="roundRect">
            <a:avLst/>
          </a:prstGeom>
          <a:solidFill>
            <a:srgbClr val="0F172A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400" b="0">
                <a:solidFill>
                  <a:srgbClr val="F5FAFA"/>
                </a:solidFill>
                <a:latin typeface="Aptos"/>
              </a:defRPr>
            </a:pPr>
            <a:r>
              <a:t>Diode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8732519" y="4069080"/>
            <a:ext cx="1143000" cy="0"/>
          </a:xfrm>
          <a:prstGeom prst="line">
            <a:avLst/>
          </a:prstGeom>
          <a:ln w="38100">
            <a:solidFill>
              <a:srgbClr val="F8717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 flipV="1">
            <a:off x="9875519" y="1874519"/>
            <a:ext cx="1097281" cy="2194561"/>
          </a:xfrm>
          <a:prstGeom prst="line">
            <a:avLst/>
          </a:prstGeom>
          <a:ln w="38100">
            <a:solidFill>
              <a:srgbClr val="F8717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822960" y="5074920"/>
            <a:ext cx="10515600" cy="8229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Explain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AfL: Explain why the filament lamp graph curves as current increases. Model point: the filament heats up, ions vibrate more, resistance increases.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Series and parallel circuits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2 — Electricity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2 — Electricity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097280"/>
            <a:ext cx="53949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Series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Series: current is the same everywhere.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Series: p.d. is shared between components.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Adding resistors in series increases total resistance.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If one component breaks, the whole circuit stops.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097280"/>
            <a:ext cx="5303520" cy="448056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Parallel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Parallel: p.d. is the same across each branch.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Parallel: current splits between branches.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Adding branches reduces total resistance.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Each branch can work independently.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