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777240"/>
            <a:ext cx="4663440" cy="310896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31520" y="1965960"/>
            <a:ext cx="10789920" cy="868680"/>
          </a:xfrm>
          <a:prstGeom prst="roundRect">
            <a:avLst/>
          </a:prstGeom>
          <a:solidFill>
            <a:srgbClr val="001E1C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400" b="1">
                <a:solidFill>
                  <a:srgbClr val="F5FAFA"/>
                </a:solidFill>
                <a:latin typeface="Aptos Display"/>
              </a:defRPr>
            </a:pPr>
            <a:r>
              <a:t>AQA GCSE Physics: Particle Model of Matter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2999232"/>
            <a:ext cx="850392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1">
                <a:solidFill>
                  <a:srgbClr val="FBBF24"/>
                </a:solidFill>
                <a:latin typeface="Aptos"/>
              </a:defRPr>
            </a:pPr>
            <a:r>
              <a:t>Topic 4.3 | JDScience branded lesson deck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840480"/>
            <a:ext cx="9784080" cy="1600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What this JDScience deck includes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Specification coverage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Assessment for Learning tasks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Teacher explanations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Exam-style questions with worked solutions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Scientific diagrams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80160" y="5715000"/>
            <a:ext cx="9509760" cy="41148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100" b="0">
                <a:solidFill>
                  <a:srgbClr val="94A3B8"/>
                </a:solidFill>
                <a:latin typeface="Aptos"/>
              </a:defRPr>
            </a:pPr>
            <a:r>
              <a:t>Based on the original classroom deck and aligned to the current AQA GCSE Physics 8463 specification.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Gas pressure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280160"/>
            <a:ext cx="4754880" cy="3291840"/>
          </a:xfrm>
          <a:prstGeom prst="rect">
            <a:avLst/>
          </a:prstGeom>
          <a:solidFill>
            <a:srgbClr val="122334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371600" y="182880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" name="Connector 8"/>
          <p:cNvCxnSpPr/>
          <p:nvPr/>
        </p:nvCxnSpPr>
        <p:spPr>
          <a:xfrm flipV="1">
            <a:off x="1463040" y="1645920"/>
            <a:ext cx="411479" cy="274320"/>
          </a:xfrm>
          <a:prstGeom prst="line">
            <a:avLst/>
          </a:prstGeom>
          <a:ln w="1524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743200" y="164592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Connector 10"/>
          <p:cNvCxnSpPr/>
          <p:nvPr/>
        </p:nvCxnSpPr>
        <p:spPr>
          <a:xfrm flipV="1">
            <a:off x="2834640" y="1463040"/>
            <a:ext cx="411480" cy="274320"/>
          </a:xfrm>
          <a:prstGeom prst="line">
            <a:avLst/>
          </a:prstGeom>
          <a:ln w="1524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4389120" y="228600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 flipV="1">
            <a:off x="4480559" y="2103120"/>
            <a:ext cx="411481" cy="274320"/>
          </a:xfrm>
          <a:prstGeom prst="line">
            <a:avLst/>
          </a:prstGeom>
          <a:ln w="1524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011680" y="347472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 flipV="1">
            <a:off x="2103120" y="3291839"/>
            <a:ext cx="411480" cy="274321"/>
          </a:xfrm>
          <a:prstGeom prst="line">
            <a:avLst/>
          </a:prstGeom>
          <a:ln w="1524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937760" y="3749039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 flipV="1">
            <a:off x="5029200" y="3566159"/>
            <a:ext cx="411480" cy="274320"/>
          </a:xfrm>
          <a:prstGeom prst="line">
            <a:avLst/>
          </a:prstGeom>
          <a:ln w="1524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200400" y="292608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" name="Connector 18"/>
          <p:cNvCxnSpPr/>
          <p:nvPr/>
        </p:nvCxnSpPr>
        <p:spPr>
          <a:xfrm flipV="1">
            <a:off x="3291840" y="2743200"/>
            <a:ext cx="411480" cy="274320"/>
          </a:xfrm>
          <a:prstGeom prst="line">
            <a:avLst/>
          </a:prstGeom>
          <a:ln w="1524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400800" y="1234440"/>
            <a:ext cx="4754880" cy="3337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Explanation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Gas particles collide with container walls.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Each collision exerts a force.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Total force over area produces pressure.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Heating increases kinetic energy, so particles collide more frequently and with greater force.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Pressure and volume: gases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297680" cy="82296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800" b="1">
                <a:solidFill>
                  <a:srgbClr val="FBBF24"/>
                </a:solidFill>
                <a:latin typeface="Aptos"/>
              </a:defRPr>
            </a:pPr>
            <a:r>
              <a:t>p₁V₁ = p₂V₂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331720"/>
            <a:ext cx="4937760" cy="2743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Physics only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For a fixed mass of gas at constant temperature: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p × V = constant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If volume decreases, pressure increases.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This is an inverse relationship.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143000"/>
            <a:ext cx="5029200" cy="3977639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200">
                <a:solidFill>
                  <a:srgbClr val="FBBF24"/>
                </a:solidFill>
                <a:latin typeface="Aptos Display"/>
              </a:defRPr>
            </a:pPr>
            <a:r>
              <a:t>Worked solution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Example: p₁ = 20 Pa, V₁ = 3 m³, V₂ = 1.5 m³.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p₂ = p₁V₁ ÷ V₂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p₂ = (20 × 3) ÷ 1.5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p₂ = 40 Pa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5669280" cy="5349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Questions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Define density. (1)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Explain why temperature stays constant during melting.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A gas volume decreases from 10 m³ to 5 m³ at constant temperature. Explain the effect on pressure. (3)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143000"/>
            <a:ext cx="5120640" cy="534924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700">
                <a:solidFill>
                  <a:srgbClr val="FBBF24"/>
                </a:solidFill>
                <a:latin typeface="Aptos Display"/>
              </a:defRPr>
            </a:pPr>
            <a:r>
              <a:t>Model answers / marking points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1. Mass per unit volume.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2. Energy breaks/weakens bonds; potential energy increases; kinetic energy/temperature does not increase during the change of state.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3. Particles collide with walls more often; force per area increases; pressure doubles if volume halves.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Revision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88720"/>
            <a:ext cx="544068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I can…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particle arrangements in solids, liquids and gases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Calculate density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Describe density required practical methods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Interpret heating curves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Define internal energy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188720"/>
            <a:ext cx="530352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Exam readiness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ΔE = mcΔθ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E = mL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gas pressure and pV relationships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Source and copyright note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280160"/>
            <a:ext cx="10241280" cy="41148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Responsible use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This JDScience teaching deck is adapted from the uploaded classroom PowerPoint supplied by the user.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Specification alignment checked against AQA GCSE Physics 8463 subject content.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Exam-style questions and model answers are original JDScience practice items, written to match GCSE command words and assessment style.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Official past-paper questions remain the copyright of AQA and should be accessed via AQA or authorised sources.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command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How to answer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State: give a short answer or fact.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Describe: say what happens or what can be seen.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Explain: give reasons using scientific ideas.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Calculate: show equation, substitution and answer with unit.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Evaluate: compare advantages and disadvantages before making a judgement.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Improve it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Improve this weak answer.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Weak answer: “It goes up because it is bigger.”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Better answer: use named quantities, a clear cause and a GCSE keyword.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Equation and units checkpoint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ρ = m/V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ΔE = mcΔθ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E = mL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59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pV = constant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61188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p₁V₁ = p₂V₂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05840" y="5303520"/>
            <a:ext cx="10058400" cy="54864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900" b="0">
                <a:solidFill>
                  <a:srgbClr val="F5FAFA"/>
                </a:solidFill>
                <a:latin typeface="Aptos"/>
              </a:defRPr>
            </a:pPr>
            <a:r>
              <a:t>Exam routine: write the equation → substitute values → calculate → add the correct unit.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1. Density is mass per unit…?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2. During melting, temperature changes. True/False?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3. Heating a gas in fixed volume does what to pressure?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4. What is latent heat used for?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Volume.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False — temperature remains constant during state change.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Increases pressure.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Changing state without temperature change.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 focus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8006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Method and variables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For density, measure mass with a balance.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For regular objects, calculate volume using dimensions.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For irregular objects, use water displacement.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Avoid parallax when reading measuring cylinders.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80060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Accuracy and evaluation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Repeat measurements where possible.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Use SI units: kg, m³, kg/m³.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Answer in full sentences and show working where needed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1. Calculate density if mass = 1350 kg and volume = 0.5 m³.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2. Explain the flat section on a heating curve.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3. Calculate energy to heat 2 kg by 5 °C when c = 400 J/kg°C.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4. Explain why a sealed aerosol can is dangerous when heated.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Learning journey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By the end, students should be able to…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the particle model to explain solids, liquids and gases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Calculate density and describe the required practical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Explain internal energy, specific heat capacity and latent heat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Interpret heating/cooling curves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Explain gas pressure and pressure-volume relationships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3886200"/>
            <a:ext cx="96012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Recall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45236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726679" y="3886200"/>
            <a:ext cx="960120" cy="438912"/>
          </a:xfrm>
          <a:prstGeom prst="round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Explain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868680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961120" y="3886200"/>
            <a:ext cx="960120" cy="438912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Apply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92124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195560" y="3886200"/>
            <a:ext cx="960120" cy="438912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Evaluate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463040"/>
            <a:ext cx="4754880" cy="16002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AfL routine: every section includes a retrieval check, a short application task and a model-answer reflection.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practice: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Marking points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ρ = m/V = 1350/0.5 = 2700 kg/m³.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Energy changes potential energy/separates particles; state changes; temperature/kinetic energy stays constant.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E = mcΔθ = 2 × 400 × 5 = 4000 J.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4. Gas particles gain kinetic energy; collide more often/with more force; pressure rises; can burst.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Common misconceptions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Fix these before the exam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Temperature is linked to average kinetic energy, not total internal energy.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Mass is conserved during physical changes of state.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Latent heat changes state; specific heat capacity changes temperature.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Gases exert pressure because particles collide with walls.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Exit ticket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188720"/>
            <a:ext cx="4937760" cy="43891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Write before you leave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thing I can now explain clearly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equation I can use confidently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area I still need to revise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exam technique target for next lesson is…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828800"/>
            <a:ext cx="4297680" cy="2377440"/>
          </a:xfrm>
          <a:prstGeom prst="roundRect">
            <a:avLst/>
          </a:prstGeom>
          <a:solidFill>
            <a:srgbClr val="23284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0">
                <a:solidFill>
                  <a:srgbClr val="F5FAFA"/>
                </a:solidFill>
                <a:latin typeface="Aptos"/>
              </a:defRPr>
            </a:pPr>
            <a:r>
              <a:t>Green-pen improvement:</a:t>
            </a:r>
            <a:br/>
            <a:r>
              <a:t>Choose one answer from today and add one extra scientific keyword or calculation step.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Particle model: solids, liquids and gases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320040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800" b="1">
                <a:solidFill>
                  <a:srgbClr val="F5FAFA"/>
                </a:solidFill>
                <a:latin typeface="Aptos"/>
              </a:defRPr>
            </a:pPr>
            <a:r>
              <a:t>Solid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737360"/>
            <a:ext cx="3200400" cy="2194560"/>
          </a:xfrm>
          <a:prstGeom prst="roundRect">
            <a:avLst/>
          </a:prstGeom>
          <a:solidFill>
            <a:srgbClr val="122334"/>
          </a:solidFill>
          <a:ln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" y="201168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43000" y="251460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43000" y="301752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737360" y="201168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737360" y="251460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737360" y="301752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331720" y="201168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2331720" y="251460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2331720" y="301752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926080" y="201168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2926080" y="251460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926080" y="3017520"/>
            <a:ext cx="201168" cy="201168"/>
          </a:xfrm>
          <a:prstGeom prst="ellipse">
            <a:avLst/>
          </a:prstGeom>
          <a:solidFill>
            <a:srgbClr val="60A5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31520" y="4160520"/>
            <a:ext cx="3200400" cy="14173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fixed positions</a:t>
            </a:r>
          </a:p>
          <a:p>
            <a:pPr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vibrate</a:t>
            </a:r>
          </a:p>
          <a:p>
            <a:pPr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strong forces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80559" y="1143000"/>
            <a:ext cx="320040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800" b="1">
                <a:solidFill>
                  <a:srgbClr val="F5FAFA"/>
                </a:solidFill>
                <a:latin typeface="Aptos"/>
              </a:defRPr>
            </a:pPr>
            <a:r>
              <a:t>Liquid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80559" y="1737360"/>
            <a:ext cx="3200400" cy="2194560"/>
          </a:xfrm>
          <a:prstGeom prst="roundRect">
            <a:avLst/>
          </a:prstGeom>
          <a:solidFill>
            <a:srgbClr val="122334"/>
          </a:solidFill>
          <a:ln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983479" y="219456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5532119" y="201168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080759" y="233172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629400" y="2084831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212079" y="288036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806440" y="274320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6400800" y="297180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949440" y="265176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5532119" y="333756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172200" y="3383280"/>
            <a:ext cx="201168" cy="201168"/>
          </a:xfrm>
          <a:prstGeom prst="ellipse">
            <a:avLst/>
          </a:prstGeom>
          <a:solidFill>
            <a:srgbClr val="009688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4480559" y="4160520"/>
            <a:ext cx="3200400" cy="14173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close together</a:t>
            </a:r>
          </a:p>
          <a:p>
            <a:pPr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random motion</a:t>
            </a:r>
          </a:p>
          <a:p>
            <a:pPr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takes container shape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229600" y="1143000"/>
            <a:ext cx="320040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800" b="1">
                <a:solidFill>
                  <a:srgbClr val="F5FAFA"/>
                </a:solidFill>
                <a:latin typeface="Aptos"/>
              </a:defRPr>
            </a:pPr>
            <a:r>
              <a:t>Gas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229600" y="1737360"/>
            <a:ext cx="3200400" cy="2194560"/>
          </a:xfrm>
          <a:prstGeom prst="roundRect">
            <a:avLst/>
          </a:prstGeom>
          <a:solidFill>
            <a:srgbClr val="122334"/>
          </a:solidFill>
          <a:ln>
            <a:solidFill>
              <a:srgbClr val="94A3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8732520" y="2011680"/>
            <a:ext cx="201168" cy="201168"/>
          </a:xfrm>
          <a:prstGeom prst="ellipse">
            <a:avLst/>
          </a:prstGeom>
          <a:solidFill>
            <a:srgbClr val="A78B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10698480" y="1920240"/>
            <a:ext cx="201168" cy="201168"/>
          </a:xfrm>
          <a:prstGeom prst="ellipse">
            <a:avLst/>
          </a:prstGeom>
          <a:solidFill>
            <a:srgbClr val="A78B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9692640" y="2560320"/>
            <a:ext cx="201168" cy="201168"/>
          </a:xfrm>
          <a:prstGeom prst="ellipse">
            <a:avLst/>
          </a:prstGeom>
          <a:solidFill>
            <a:srgbClr val="A78B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10287000" y="3154680"/>
            <a:ext cx="201168" cy="201168"/>
          </a:xfrm>
          <a:prstGeom prst="ellipse">
            <a:avLst/>
          </a:prstGeom>
          <a:solidFill>
            <a:srgbClr val="A78B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9052560" y="3337560"/>
            <a:ext cx="201168" cy="201168"/>
          </a:xfrm>
          <a:prstGeom prst="ellipse">
            <a:avLst/>
          </a:prstGeom>
          <a:solidFill>
            <a:srgbClr val="A78B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10972800" y="3474720"/>
            <a:ext cx="201168" cy="201168"/>
          </a:xfrm>
          <a:prstGeom prst="ellipse">
            <a:avLst/>
          </a:prstGeom>
          <a:solidFill>
            <a:srgbClr val="A78BFA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8229600" y="4160520"/>
            <a:ext cx="3200400" cy="14173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far apart</a:t>
            </a:r>
          </a:p>
          <a:p>
            <a:pPr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rapid random motion</a:t>
            </a:r>
          </a:p>
          <a:p>
            <a:pPr>
              <a:spcAft>
                <a:spcPts val="500"/>
              </a:spcAft>
              <a:defRPr sz="1300">
                <a:solidFill>
                  <a:srgbClr val="F5FAFA"/>
                </a:solidFill>
                <a:latin typeface="Aptos"/>
              </a:defRPr>
            </a:pPr>
            <a:r>
              <a:t>compressible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Fill in: gas particles move _____ and collide with the container walls.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Which state has particles in fixed positions?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Why are gases easier to compress than liquids?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rapidly/randomly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Solid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Particles are far apart, so spacing can reduce.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Density and the required practical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3749039" cy="82296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200" b="1">
                <a:solidFill>
                  <a:srgbClr val="FBBF24"/>
                </a:solidFill>
                <a:latin typeface="Aptos"/>
              </a:defRPr>
            </a:pPr>
            <a:r>
              <a:t>ρ = m ÷ V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331720"/>
            <a:ext cx="4754880" cy="34747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Method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Density is mass per unit volume.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Regular object: measure dimensions and calculate volume.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Irregular object: use displacement method.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Liquid: measure mass and volume using balance and measuring cylinder.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1371600"/>
            <a:ext cx="4389120" cy="301752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Displacement method</a:t>
            </a:r>
            <a:br/>
            <a:br/>
            <a:r>
              <a:t>1. Record initial water volume.</a:t>
            </a:r>
            <a:br/>
            <a:r>
              <a:t>2. Submerge object.</a:t>
            </a:r>
            <a:br/>
            <a:r>
              <a:t>3. Record final volume.</a:t>
            </a:r>
            <a:br/>
            <a:r>
              <a:t>4. Object volume = rise in water volume.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5669280" cy="5349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Questions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A block has mass 1200 kg and volume 2 m³. Calculate density.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Explain why the particle model can explain differences in density. (3)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143000"/>
            <a:ext cx="5120640" cy="534924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700">
                <a:solidFill>
                  <a:srgbClr val="FBBF24"/>
                </a:solidFill>
                <a:latin typeface="Aptos Display"/>
              </a:defRPr>
            </a:pPr>
            <a:r>
              <a:t>Model answers / marking points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1. ρ = m/V = 1200/2 = 600 kg m⁻³.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2. Particles are arranged with different spacing; solids usually have closely packed particles; gases have particles far apart, so lower density.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Internal energy and heating curves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914400" y="5257800"/>
            <a:ext cx="5486400" cy="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V="1">
            <a:off x="914400" y="1280160"/>
            <a:ext cx="0" cy="3977640"/>
          </a:xfrm>
          <a:prstGeom prst="line">
            <a:avLst/>
          </a:prstGeom>
          <a:ln w="254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914400" y="4114800"/>
            <a:ext cx="1005840" cy="640080"/>
          </a:xfrm>
          <a:prstGeom prst="line">
            <a:avLst/>
          </a:prstGeom>
          <a:ln w="50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1920240" y="4114800"/>
            <a:ext cx="822960" cy="0"/>
          </a:xfrm>
          <a:prstGeom prst="line">
            <a:avLst/>
          </a:prstGeom>
          <a:ln w="50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2743200" y="3017520"/>
            <a:ext cx="914400" cy="1097280"/>
          </a:xfrm>
          <a:prstGeom prst="line">
            <a:avLst/>
          </a:prstGeom>
          <a:ln w="50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3657600" y="3017520"/>
            <a:ext cx="914400" cy="0"/>
          </a:xfrm>
          <a:prstGeom prst="line">
            <a:avLst/>
          </a:prstGeom>
          <a:ln w="50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4572000" y="1645920"/>
            <a:ext cx="1280160" cy="1371600"/>
          </a:xfrm>
          <a:prstGeom prst="line">
            <a:avLst/>
          </a:prstGeom>
          <a:ln w="50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05840" y="960120"/>
            <a:ext cx="1828800" cy="32004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200" b="0">
                <a:solidFill>
                  <a:srgbClr val="F5FAFA"/>
                </a:solidFill>
                <a:latin typeface="Aptos"/>
              </a:defRPr>
            </a:pPr>
            <a:r>
              <a:t>Temperature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715000" y="5349240"/>
            <a:ext cx="914400" cy="32004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200" b="0">
                <a:solidFill>
                  <a:srgbClr val="F5FAFA"/>
                </a:solidFill>
                <a:latin typeface="Aptos"/>
              </a:defRPr>
            </a:pPr>
            <a:r>
              <a:t>Time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66560" y="1234440"/>
            <a:ext cx="4526280" cy="3977639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Explanation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Internal energy = total kinetic + potential energy of particles.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Sloping sections: temperature increases, kinetic energy increases.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Flat sections: state changes; energy changes potential energy, not temperature.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Melting: solid → liquid. Boiling: liquid → gas.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Specific heat capacity and latent heat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206240" cy="73152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400" b="1">
                <a:solidFill>
                  <a:srgbClr val="FBBF24"/>
                </a:solidFill>
                <a:latin typeface="Aptos"/>
              </a:defRPr>
            </a:pPr>
            <a:r>
              <a:t>ΔE = mcΔθ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148840"/>
            <a:ext cx="4206240" cy="73152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400" b="1">
                <a:solidFill>
                  <a:srgbClr val="FBBF24"/>
                </a:solidFill>
                <a:latin typeface="Aptos"/>
              </a:defRPr>
            </a:pPr>
            <a:r>
              <a:t>E = mL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0" y="1143000"/>
            <a:ext cx="5486400" cy="4206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Key definitions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Specific heat capacity: energy needed to raise 1 kg by 1 °C.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Specific latent heat: energy needed to change state of 1 kg without temperature change.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Fusion = melting/freezing. Vaporisation = boiling/condensing.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 command: distinguish heating from changing state.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3 — Particle Model of Matter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3 — Particle Model of Matter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Calculate energy to heat 0.1 kg of water from 20 °C to 80 °C. c = 4200 J kg⁻¹ °C⁻¹.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Calculate energy to melt 2 kg of ice. L = 334 kJ kg⁻¹.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 = mcΔθ = 0.1 × 4200 × 60 = 25 200 J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 = mL = 2 × 334 000 = 668 000 J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