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039" y="777240"/>
            <a:ext cx="4663440" cy="310896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31520" y="1965960"/>
            <a:ext cx="10789920" cy="868680"/>
          </a:xfrm>
          <a:prstGeom prst="roundRect">
            <a:avLst/>
          </a:prstGeom>
          <a:solidFill>
            <a:srgbClr val="001E1C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4400" b="1">
                <a:solidFill>
                  <a:srgbClr val="F5FAFA"/>
                </a:solidFill>
                <a:latin typeface="Aptos Display"/>
              </a:defRPr>
            </a:pPr>
            <a:r>
              <a:t>AQA GCSE Physics: Forces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28800" y="2999232"/>
            <a:ext cx="8503920" cy="50292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000" b="1">
                <a:solidFill>
                  <a:srgbClr val="FBBF24"/>
                </a:solidFill>
                <a:latin typeface="Aptos"/>
              </a:defRPr>
            </a:pPr>
            <a:r>
              <a:t>Topic 4.5 | JDScience branded lesson deck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88720" y="3840480"/>
            <a:ext cx="9784080" cy="16002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What this JDScience deck includes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Specification coverage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Assessment for Learning tasks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Teacher explanations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Exam-style questions with worked solutions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Scientific diagrams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280160" y="5715000"/>
            <a:ext cx="9509760" cy="411480"/>
          </a:xfrm>
          <a:prstGeom prst="roundRect">
            <a:avLst/>
          </a:prstGeom>
          <a:solidFill>
            <a:srgbClr val="060A12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100" b="0">
                <a:solidFill>
                  <a:srgbClr val="94A3B8"/>
                </a:solidFill>
                <a:latin typeface="Aptos"/>
              </a:defRPr>
            </a:pPr>
            <a:r>
              <a:t>Based on the original classroom deck and aligned to the current AQA GCSE Physics 8463 specification.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Newton’s laws and acceleration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3840480" cy="77724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3800" b="1">
                <a:solidFill>
                  <a:srgbClr val="FBBF24"/>
                </a:solidFill>
                <a:latin typeface="Aptos"/>
              </a:defRPr>
            </a:pPr>
            <a:r>
              <a:t>F = m × 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331720"/>
            <a:ext cx="5029200" cy="31546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Explanation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Resultant force causes acceleration.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If resultant force is zero, velocity is constant or object is stationary.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Acceleration depends on resultant force and mass.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143000"/>
            <a:ext cx="4937760" cy="38862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400">
                <a:solidFill>
                  <a:srgbClr val="FBBF24"/>
                </a:solidFill>
                <a:latin typeface="Aptos Display"/>
              </a:defRPr>
            </a:pPr>
            <a:r>
              <a:t>Worked solution</a:t>
            </a:r>
          </a:p>
          <a:p>
            <a:pPr>
              <a:spcAft>
                <a:spcPts val="500"/>
              </a:spcAft>
              <a:defRPr sz="2100">
                <a:solidFill>
                  <a:srgbClr val="F5FAFA"/>
                </a:solidFill>
                <a:latin typeface="Aptos"/>
              </a:defRPr>
            </a:pPr>
            <a:r>
              <a:t>Example: A 2 kg object has a resultant force of 10 N.</a:t>
            </a:r>
          </a:p>
          <a:p>
            <a:pPr>
              <a:spcAft>
                <a:spcPts val="500"/>
              </a:spcAft>
              <a:defRPr sz="2100">
                <a:solidFill>
                  <a:srgbClr val="F5FAFA"/>
                </a:solidFill>
                <a:latin typeface="Aptos"/>
              </a:defRPr>
            </a:pPr>
            <a:r>
              <a:t>a = F/m = 10/2</a:t>
            </a:r>
          </a:p>
          <a:p>
            <a:pPr>
              <a:spcAft>
                <a:spcPts val="500"/>
              </a:spcAft>
              <a:defRPr sz="2100">
                <a:solidFill>
                  <a:srgbClr val="F5FAFA"/>
                </a:solidFill>
                <a:latin typeface="Aptos"/>
              </a:defRPr>
            </a:pPr>
            <a:r>
              <a:t>a = 5 m/s²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Stopping distances and safety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212080" cy="43891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Key knowledge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Stopping distance = thinking distance + braking distance.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Thinking distance affected by speed, tiredness, alcohol/drugs, distractions.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Braking distance affected by speed, road conditions, tyre/brake condition, mass.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Safety features increase collision time to reduce force.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6583680" y="2926080"/>
            <a:ext cx="1828800" cy="0"/>
          </a:xfrm>
          <a:prstGeom prst="line">
            <a:avLst/>
          </a:prstGeom>
          <a:ln w="762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8503920" y="2926080"/>
            <a:ext cx="2468880" cy="0"/>
          </a:xfrm>
          <a:prstGeom prst="line">
            <a:avLst/>
          </a:prstGeom>
          <a:ln w="76200">
            <a:solidFill>
              <a:srgbClr val="F8717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6446520" y="2240280"/>
            <a:ext cx="2011680" cy="45720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thinking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869680" y="2240280"/>
            <a:ext cx="2011680" cy="45720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braking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Exam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143000"/>
            <a:ext cx="5669280" cy="534924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Questions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1. A 70 kg person stands on Earth. Calculate weight using g = 10 N/kg. (3)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2. A spring extends by 0.4 m when 4 N is applied. Calculate k. (3)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3. Explain why airbags reduce injury. (4)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46520" y="1143000"/>
            <a:ext cx="5120640" cy="5349240"/>
          </a:xfrm>
          <a:prstGeom prst="roundRect">
            <a:avLst/>
          </a:prstGeom>
          <a:solidFill>
            <a:srgbClr val="14322C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700">
                <a:solidFill>
                  <a:srgbClr val="FBBF24"/>
                </a:solidFill>
                <a:latin typeface="Aptos Display"/>
              </a:defRPr>
            </a:pPr>
            <a:r>
              <a:t>Model answers / marking points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1. W = mg = 70 × 10 = 700 N.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2. k = F/e = 4/0.4 = 10 N/m.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3. Increase time of impact; reduce rate of change of momentum; reduce force; spread force over larger area.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Revision checklist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88720"/>
            <a:ext cx="5440680" cy="50749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I can…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Sort scalar and vector quantities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Calculate resultant force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Use W = mg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Use W = Fs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Use F = ke and interpret force-extension graphs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188720"/>
            <a:ext cx="5303520" cy="50749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Exam readiness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Calculate moments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Use motion graphs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Explain stopping distance and safety features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Source and copyright note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280160"/>
            <a:ext cx="10241280" cy="41148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Responsible use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This JDScience teaching deck is adapted from the uploaded classroom PowerPoint supplied by the user.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Specification alignment checked against AQA GCSE Physics 8463 subject content.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Exam-style questions and model answers are original JDScience practice items, written to match GCSE command words and assessment style.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Official past-paper questions remain the copyright of AQA and should be accessed via AQA or authorised sources.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Exam command words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303520" cy="47548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How to answer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State: give a short answer or fact.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Describe: say what happens or what can be seen.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Explain: give reasons using scientific ideas.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Calculate: show equation, substitution and answer with unit.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Evaluate: compare advantages and disadvantages before making a judgement.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143000"/>
            <a:ext cx="5029200" cy="47548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Improve it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AfL: Improve this weak answer.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Weak answer: “It goes up because it is bigger.”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Better answer: use named quantities, a clear cause and a GCSE keyword.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Equation and units checkpoint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W = mg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59" y="114300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W = Fs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237744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F = ke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59" y="237744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Moment = Fd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361188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F = ma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59" y="361188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p = mv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05840" y="5303520"/>
            <a:ext cx="10058400" cy="54864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900" b="0">
                <a:solidFill>
                  <a:srgbClr val="F5FAFA"/>
                </a:solidFill>
                <a:latin typeface="Aptos"/>
              </a:defRPr>
            </a:pPr>
            <a:r>
              <a:t>Exam routine: write the equation → substitute values → calculate → add the correct unit.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Assessment for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34440"/>
            <a:ext cx="530352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Do now / check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1. Weight is measured in what unit?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2. A vector has magnitude and…?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3. If resultant force is zero, acceleration is…?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4. Stopping distance = thinking + ____ distance.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234440"/>
            <a:ext cx="493776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Self-check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Newton, N.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Direction.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Zero.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Braking.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Required practical focus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303520" cy="48006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Method and variables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For Hooke’s law, measure original length first.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Add known weights and record extension, not total length.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Plot force against extension.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Identify the linear region and limit of proportionality.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143000"/>
            <a:ext cx="5029200" cy="4800600"/>
          </a:xfrm>
          <a:prstGeom prst="roundRect">
            <a:avLst/>
          </a:prstGeom>
          <a:solidFill>
            <a:srgbClr val="14322C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Accuracy and evaluation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Avoid overstretching the spring.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Repeat measurements and use a best-fit line.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Independent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Answer in full sentences and show working where needed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1. Calculate weight of 60 kg using g = 10 N/kg.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2. A force of 20 N moves an object 3 m. Calculate work done.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3. A spring extends 0.2 m with 5 N. Calculate k.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4. Explain why wet roads increase stopping distance.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Learning journey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234440"/>
            <a:ext cx="521208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By the end, students should be able to…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Distinguish scalars and vectors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Calculate weight, work done, resultant force and moments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Use Hooke’s law and interpret force-extension graphs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Analyse motion using distance-time and velocity-time graphs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Explain stopping distance, momentum and safety features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92240" y="3886200"/>
            <a:ext cx="960120" cy="438912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Recall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745236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7726679" y="3886200"/>
            <a:ext cx="960120" cy="438912"/>
          </a:xfrm>
          <a:prstGeom prst="round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Explain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868680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8961120" y="3886200"/>
            <a:ext cx="960120" cy="438912"/>
          </a:xfrm>
          <a:prstGeom prst="round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Apply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992124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10195560" y="3886200"/>
            <a:ext cx="960120" cy="438912"/>
          </a:xfrm>
          <a:prstGeom prst="round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Evaluate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1463040"/>
            <a:ext cx="4754880" cy="16002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l">
              <a:defRPr sz="1800" b="0">
                <a:solidFill>
                  <a:srgbClr val="F5FAFA"/>
                </a:solidFill>
                <a:latin typeface="Aptos"/>
              </a:defRPr>
            </a:pPr>
            <a:r>
              <a:t>AfL routine: every section includes a retrieval check, a short application task and a model-answer reflection.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Independent practice: solutions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Marking points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1. W = mg = 60 × 10 = 600 N.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2. W = Fs = 20 × 3 = 60 J.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3. k = F/e = 5/0.2 = 25 N/m.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4. Lower friction/grip; braking force reduced; braking distance increases; total stopping distance increases.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Common misconceptions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Fix these before the exam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Mass and weight are not the same.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A stationary object can have forces acting on it if they are balanced.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Distance-time gradient is speed; velocity-time gradient is acceleration.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A larger collision time reduces force for the same momentum change.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Exit ticket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188720"/>
            <a:ext cx="4937760" cy="43891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Write before you leave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thing I can now explain clearly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equation I can use confidently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area I still need to revise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exam technique target for next lesson is…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0" y="1828800"/>
            <a:ext cx="4297680" cy="2377440"/>
          </a:xfrm>
          <a:prstGeom prst="roundRect">
            <a:avLst/>
          </a:prstGeom>
          <a:solidFill>
            <a:srgbClr val="232848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000" b="0">
                <a:solidFill>
                  <a:srgbClr val="F5FAFA"/>
                </a:solidFill>
                <a:latin typeface="Aptos"/>
              </a:defRPr>
            </a:pPr>
            <a:r>
              <a:t>Green-pen improvement:</a:t>
            </a:r>
            <a:br/>
            <a:r>
              <a:t>Choose one answer from today and add one extra scientific keyword or calculation step.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Scalars and vectors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512064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Definitions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Scalar: magnitude only.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Vector: magnitude and direction.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Examples of scalars: mass, distance, speed, time, energy.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Examples of vectors: force, weight, displacement, velocity, acceleration.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6766560" y="3017520"/>
            <a:ext cx="3840480" cy="0"/>
          </a:xfrm>
          <a:prstGeom prst="line">
            <a:avLst/>
          </a:prstGeom>
          <a:ln w="635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7315200" y="2423160"/>
            <a:ext cx="2743200" cy="45720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800" b="0">
                <a:solidFill>
                  <a:srgbClr val="F5FAFA"/>
                </a:solidFill>
                <a:latin typeface="Aptos"/>
              </a:defRPr>
            </a:pPr>
            <a:r>
              <a:t>Force = 50 N east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858000" y="3017520"/>
            <a:ext cx="3566160" cy="0"/>
          </a:xfrm>
          <a:prstGeom prst="line">
            <a:avLst/>
          </a:prstGeom>
          <a:ln w="635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Assessment for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34440"/>
            <a:ext cx="530352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Do now / check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Sort into scalar/vector: speed, velocity, mass, force, distance, displacement.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Why is velocity a vector but speed is not?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234440"/>
            <a:ext cx="493776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Self-check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Scalar: speed, mass, distance. Vector: velocity, force, displacement.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Velocity includes direction; speed does not.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Weight, mass and resultant force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4114800" cy="77724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3800" b="1">
                <a:solidFill>
                  <a:srgbClr val="FBBF24"/>
                </a:solidFill>
                <a:latin typeface="Aptos"/>
              </a:defRPr>
            </a:pPr>
            <a:r>
              <a:t>W = m × 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331720"/>
            <a:ext cx="4846320" cy="31089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Teacher explanation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Mass is the amount of matter in kg.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Weight is a force due to gravity in N.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g is gravitational field strength in N/kg.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Resultant force is the overall force after combining all forces.</a:t>
            </a:r>
          </a:p>
        </p:txBody>
      </p:sp>
      <p:sp>
        <p:nvSpPr>
          <p:cNvPr id="9" name="Oval 8"/>
          <p:cNvSpPr/>
          <p:nvPr/>
        </p:nvSpPr>
        <p:spPr>
          <a:xfrm>
            <a:off x="8183879" y="2834640"/>
            <a:ext cx="822960" cy="822960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5FAFA"/>
                </a:solidFill>
                <a:latin typeface="Aptos"/>
              </a:defRPr>
            </a:pPr>
            <a:r>
              <a:t>box</a:t>
            </a:r>
          </a:p>
        </p:txBody>
      </p:sp>
      <p:cxnSp>
        <p:nvCxnSpPr>
          <p:cNvPr id="10" name="Connector 9"/>
          <p:cNvCxnSpPr/>
          <p:nvPr/>
        </p:nvCxnSpPr>
        <p:spPr>
          <a:xfrm flipH="1">
            <a:off x="6309360" y="3246120"/>
            <a:ext cx="1874519" cy="0"/>
          </a:xfrm>
          <a:prstGeom prst="line">
            <a:avLst/>
          </a:prstGeom>
          <a:ln w="38100">
            <a:solidFill>
              <a:srgbClr val="F8717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9006840" y="3246120"/>
            <a:ext cx="1874520" cy="0"/>
          </a:xfrm>
          <a:prstGeom prst="line">
            <a:avLst/>
          </a:prstGeom>
          <a:ln w="381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5852160" y="3474720"/>
            <a:ext cx="1097280" cy="411480"/>
          </a:xfrm>
          <a:prstGeom prst="roundRect">
            <a:avLst/>
          </a:prstGeom>
          <a:solidFill>
            <a:srgbClr val="F87171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300" b="0">
                <a:solidFill>
                  <a:srgbClr val="F5FAFA"/>
                </a:solidFill>
                <a:latin typeface="Aptos"/>
              </a:defRPr>
            </a:pPr>
            <a:r>
              <a:t>100 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561320" y="3474720"/>
            <a:ext cx="1097280" cy="411480"/>
          </a:xfrm>
          <a:prstGeom prst="roundRect">
            <a:avLst/>
          </a:prstGeom>
          <a:solidFill>
            <a:srgbClr val="34D399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300" b="0">
                <a:solidFill>
                  <a:srgbClr val="F5FAFA"/>
                </a:solidFill>
                <a:latin typeface="Aptos"/>
              </a:defRPr>
            </a:pPr>
            <a:r>
              <a:t>300 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0" y="4572000"/>
            <a:ext cx="3017520" cy="50292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700" b="0">
                <a:solidFill>
                  <a:srgbClr val="F5FAFA"/>
                </a:solidFill>
                <a:latin typeface="Aptos"/>
              </a:defRPr>
            </a:pPr>
            <a:r>
              <a:t>Resultant = 200 N right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Work done by a force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4297680" cy="77724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3800" b="1">
                <a:solidFill>
                  <a:srgbClr val="FBBF24"/>
                </a:solidFill>
                <a:latin typeface="Aptos"/>
              </a:defRPr>
            </a:pPr>
            <a:r>
              <a:t>W = F × 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286000"/>
            <a:ext cx="5120640" cy="2926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Explanation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Work done is energy transferred when a force moves an object through a distance.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1 joule = 1 newton metre.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The force and distance must be in the same direction for this simple equation.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143000"/>
            <a:ext cx="4937760" cy="3977639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Worked solution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Example: A 50 N force moves a wheelbarrow 4 m.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W = F × s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W = 50 × 4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W = 200 J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Hooke’s law and elasticity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4114800" cy="77724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3800" b="1">
                <a:solidFill>
                  <a:srgbClr val="FBBF24"/>
                </a:solidFill>
                <a:latin typeface="Aptos"/>
              </a:defRPr>
            </a:pPr>
            <a:r>
              <a:t>F = k × e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6400800" y="5120640"/>
            <a:ext cx="4206240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V="1">
            <a:off x="6400800" y="1280160"/>
            <a:ext cx="0" cy="384048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 flipV="1">
            <a:off x="6492240" y="2011680"/>
            <a:ext cx="2834640" cy="2834640"/>
          </a:xfrm>
          <a:prstGeom prst="line">
            <a:avLst/>
          </a:prstGeom>
          <a:ln w="508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 flipV="1">
            <a:off x="9326880" y="1828800"/>
            <a:ext cx="914400" cy="182880"/>
          </a:xfrm>
          <a:prstGeom prst="line">
            <a:avLst/>
          </a:prstGeom>
          <a:ln w="50800">
            <a:solidFill>
              <a:srgbClr val="F8717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8823960" y="2331720"/>
            <a:ext cx="2377440" cy="45720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300" b="0">
                <a:solidFill>
                  <a:srgbClr val="F5FAFA"/>
                </a:solidFill>
                <a:latin typeface="Aptos"/>
              </a:defRPr>
            </a:pPr>
            <a:r>
              <a:t>limit of proportionality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2331720"/>
            <a:ext cx="5029200" cy="2926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Force-extension graph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Extension is proportional to force up to the limit of proportionality.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Elastic deformation: returns to original shape.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Inelastic deformation: does not fully return.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Moments, levers and gears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4754880" cy="77724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500" b="1">
                <a:solidFill>
                  <a:srgbClr val="FBBF24"/>
                </a:solidFill>
                <a:latin typeface="Aptos"/>
              </a:defRPr>
            </a:pPr>
            <a:r>
              <a:t>Moment = force × perpendicular distance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5943600" y="3931920"/>
            <a:ext cx="5029200" cy="0"/>
          </a:xfrm>
          <a:prstGeom prst="line">
            <a:avLst/>
          </a:prstGeom>
          <a:ln w="635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8412480" y="3794760"/>
            <a:ext cx="320040" cy="320040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5FAFA"/>
                </a:solidFill>
                <a:latin typeface="Aptos"/>
              </a:defRPr>
            </a:pPr>
            <a:r>
              <a:t>▲</a:t>
            </a:r>
          </a:p>
        </p:txBody>
      </p:sp>
      <p:cxnSp>
        <p:nvCxnSpPr>
          <p:cNvPr id="10" name="Connector 9"/>
          <p:cNvCxnSpPr/>
          <p:nvPr/>
        </p:nvCxnSpPr>
        <p:spPr>
          <a:xfrm flipV="1">
            <a:off x="6492240" y="2286000"/>
            <a:ext cx="0" cy="1554480"/>
          </a:xfrm>
          <a:prstGeom prst="line">
            <a:avLst/>
          </a:prstGeom>
          <a:ln w="38100">
            <a:solidFill>
              <a:srgbClr val="F8717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 flipV="1">
            <a:off x="10149840" y="1920240"/>
            <a:ext cx="0" cy="1920240"/>
          </a:xfrm>
          <a:prstGeom prst="line">
            <a:avLst/>
          </a:prstGeom>
          <a:ln w="381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5852160" y="1965960"/>
            <a:ext cx="1280160" cy="411480"/>
          </a:xfrm>
          <a:prstGeom prst="roundRect">
            <a:avLst/>
          </a:prstGeom>
          <a:solidFill>
            <a:srgbClr val="F87171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300" b="0">
                <a:solidFill>
                  <a:srgbClr val="F5FAFA"/>
                </a:solidFill>
                <a:latin typeface="Aptos"/>
              </a:defRPr>
            </a:pPr>
            <a:r>
              <a:t>100 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509760" y="1600200"/>
            <a:ext cx="1280160" cy="411480"/>
          </a:xfrm>
          <a:prstGeom prst="roundRect">
            <a:avLst/>
          </a:prstGeom>
          <a:solidFill>
            <a:srgbClr val="34D399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300" b="0">
                <a:solidFill>
                  <a:srgbClr val="F5FAFA"/>
                </a:solidFill>
                <a:latin typeface="Aptos"/>
              </a:defRPr>
            </a:pPr>
            <a:r>
              <a:t>200 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2286000"/>
            <a:ext cx="4754880" cy="27432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Key idea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For equilibrium: clockwise moment = anticlockwise moment.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Use perpendicular distance from pivot.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Levers and gears transmit turning effects.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Motion graphs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5 — Forces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5 — Forces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822960" y="5120640"/>
            <a:ext cx="4297680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 flipV="1">
            <a:off x="822960" y="1371600"/>
            <a:ext cx="0" cy="374904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V="1">
            <a:off x="1188720" y="2011680"/>
            <a:ext cx="3383280" cy="2651760"/>
          </a:xfrm>
          <a:prstGeom prst="line">
            <a:avLst/>
          </a:prstGeom>
          <a:ln w="508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822960" y="960120"/>
            <a:ext cx="4297680" cy="36576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Distance-time graph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492240" y="5120640"/>
            <a:ext cx="4297680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V="1">
            <a:off x="6492240" y="1371600"/>
            <a:ext cx="0" cy="374904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 flipV="1">
            <a:off x="6858000" y="2011680"/>
            <a:ext cx="3383280" cy="2651760"/>
          </a:xfrm>
          <a:prstGeom prst="line">
            <a:avLst/>
          </a:prstGeom>
          <a:ln w="508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492240" y="960120"/>
            <a:ext cx="4297680" cy="36576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Velocity-time graph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" y="5532120"/>
            <a:ext cx="10241280" cy="5943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Graph rules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Gradient of distance-time = speed. Gradient of velocity-time = acceleration. Area under velocity-time = distance travelled.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