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9039" y="777240"/>
            <a:ext cx="4663440" cy="310896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731520" y="1965960"/>
            <a:ext cx="10789920" cy="868680"/>
          </a:xfrm>
          <a:prstGeom prst="roundRect">
            <a:avLst/>
          </a:prstGeom>
          <a:solidFill>
            <a:srgbClr val="001E1C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4400" b="1">
                <a:solidFill>
                  <a:srgbClr val="F5FAFA"/>
                </a:solidFill>
                <a:latin typeface="Aptos Display"/>
              </a:defRPr>
            </a:pPr>
            <a:r>
              <a:t>AQA GCSE Physics: Waves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828800" y="2999232"/>
            <a:ext cx="8503920" cy="502920"/>
          </a:xfrm>
          <a:prstGeom prst="roundRect">
            <a:avLst/>
          </a:prstGeom>
          <a:solidFill>
            <a:srgbClr val="004D40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000" b="1">
                <a:solidFill>
                  <a:srgbClr val="FBBF24"/>
                </a:solidFill>
                <a:latin typeface="Aptos"/>
              </a:defRPr>
            </a:pPr>
            <a:r>
              <a:t>Topic 4.6 | JDScience branded lesson deck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188720" y="3840480"/>
            <a:ext cx="9784080" cy="160020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900">
                <a:solidFill>
                  <a:srgbClr val="FBBF24"/>
                </a:solidFill>
                <a:latin typeface="Aptos Display"/>
              </a:defRPr>
            </a:pPr>
            <a:r>
              <a:t>What this JDScience deck includes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Specification coverage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Assessment for Learning tasks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Teacher explanations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Exam-style questions with worked solutions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Scientific diagrams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280160" y="5715000"/>
            <a:ext cx="9509760" cy="411480"/>
          </a:xfrm>
          <a:prstGeom prst="roundRect">
            <a:avLst/>
          </a:prstGeom>
          <a:solidFill>
            <a:srgbClr val="060A12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100" b="0">
                <a:solidFill>
                  <a:srgbClr val="94A3B8"/>
                </a:solidFill>
                <a:latin typeface="Aptos"/>
              </a:defRPr>
            </a:pPr>
            <a:r>
              <a:t>Based on the original classroom deck and aligned to the current AQA GCSE Physics 8463 specification.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Uses and dangers of EM waves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6 — Waves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6 — Waves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43000"/>
            <a:ext cx="5303520" cy="47548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800">
                <a:solidFill>
                  <a:srgbClr val="FBBF24"/>
                </a:solidFill>
                <a:latin typeface="Aptos Display"/>
              </a:defRPr>
            </a:pPr>
            <a:r>
              <a:t>Examples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Gamma: sterilisation, cancer treatment; ionising danger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X-rays: medical imaging; ionising danger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UV: fluorescent security marks, tanning; skin cancer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Visible: seeing, fibre optics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Infrared: heaters, remote controls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Microwaves/radio: communications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63640" y="1143000"/>
            <a:ext cx="5166360" cy="47548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Exam reasoning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AfL: Explain why gamma rays can be useful and dangerous.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Model answer: high energy/penetrating and ionising; can kill cancer cells or microbes; can also damage DNA and cause mutation/cancer.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Sound, ultrasound and seismic waves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6 — Waves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6 — Waves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43000"/>
            <a:ext cx="5303520" cy="47548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900">
                <a:solidFill>
                  <a:srgbClr val="FBBF24"/>
                </a:solidFill>
                <a:latin typeface="Aptos Display"/>
              </a:defRPr>
            </a:pPr>
            <a:r>
              <a:t>Physics only / higher content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Sound is longitudinal and needs a medium.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Human hearing: about 20 Hz to 20 000 Hz.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Ultrasound is above 20 000 Hz and can be used for medical scanning.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Seismic P waves are longitudinal and pass through solids/liquids.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S waves are transverse and cannot pass through liquids.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463040"/>
            <a:ext cx="4389120" cy="3474720"/>
          </a:xfrm>
          <a:prstGeom prst="roundRect">
            <a:avLst/>
          </a:prstGeom>
          <a:solidFill>
            <a:srgbClr val="142837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000" b="0">
                <a:solidFill>
                  <a:srgbClr val="F5FAFA"/>
                </a:solidFill>
                <a:latin typeface="Aptos"/>
              </a:defRPr>
            </a:pPr>
            <a:r>
              <a:t>Seismic evidence</a:t>
            </a:r>
            <a:br/>
            <a:br/>
            <a:r>
              <a:t>S-wave shadow zones and P-wave refraction help show that Earth has a liquid outer core and solid inner core.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Lenses and ray diagrams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6 — Waves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6 — Waves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1920240" y="3200400"/>
            <a:ext cx="8503920" cy="0"/>
          </a:xfrm>
          <a:prstGeom prst="line">
            <a:avLst/>
          </a:prstGeom>
          <a:ln w="25400">
            <a:solidFill>
              <a:srgbClr val="94A3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or 7"/>
          <p:cNvCxnSpPr/>
          <p:nvPr/>
        </p:nvCxnSpPr>
        <p:spPr>
          <a:xfrm>
            <a:off x="6126480" y="1280160"/>
            <a:ext cx="0" cy="3840480"/>
          </a:xfrm>
          <a:prstGeom prst="line">
            <a:avLst/>
          </a:prstGeom>
          <a:ln w="508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>
            <a:off x="2011680" y="2286000"/>
            <a:ext cx="4114800" cy="0"/>
          </a:xfrm>
          <a:prstGeom prst="line">
            <a:avLst/>
          </a:prstGeom>
          <a:ln w="254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 9"/>
          <p:cNvCxnSpPr/>
          <p:nvPr/>
        </p:nvCxnSpPr>
        <p:spPr>
          <a:xfrm>
            <a:off x="6126480" y="2286000"/>
            <a:ext cx="3566160" cy="914400"/>
          </a:xfrm>
          <a:prstGeom prst="line">
            <a:avLst/>
          </a:prstGeom>
          <a:ln w="254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>
            <a:off x="2011680" y="4114800"/>
            <a:ext cx="4114800" cy="0"/>
          </a:xfrm>
          <a:prstGeom prst="line">
            <a:avLst/>
          </a:prstGeom>
          <a:ln w="254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/>
          <p:cNvCxnSpPr/>
          <p:nvPr/>
        </p:nvCxnSpPr>
        <p:spPr>
          <a:xfrm flipV="1">
            <a:off x="6126480" y="3200400"/>
            <a:ext cx="3566160" cy="914400"/>
          </a:xfrm>
          <a:prstGeom prst="line">
            <a:avLst/>
          </a:prstGeom>
          <a:ln w="254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5440680" y="5303520"/>
            <a:ext cx="1371600" cy="411480"/>
          </a:xfrm>
          <a:prstGeom prst="roundRect">
            <a:avLst/>
          </a:prstGeom>
          <a:solidFill>
            <a:srgbClr val="004D40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300" b="0">
                <a:solidFill>
                  <a:srgbClr val="F5FAFA"/>
                </a:solidFill>
                <a:latin typeface="Aptos"/>
              </a:defRPr>
            </a:pPr>
            <a:r>
              <a:t>convex lens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1520" y="1097280"/>
            <a:ext cx="4023360" cy="10972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900">
                <a:solidFill>
                  <a:srgbClr val="FBBF24"/>
                </a:solidFill>
                <a:latin typeface="Aptos Display"/>
              </a:defRPr>
            </a:pPr>
            <a:r>
              <a:t>Key idea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Convex lenses converge parallel rays to a focus.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Concave lenses diverge rays.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Exam practice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6 — Waves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6 — Waves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143000"/>
            <a:ext cx="5669280" cy="534924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800">
                <a:solidFill>
                  <a:srgbClr val="FBBF24"/>
                </a:solidFill>
                <a:latin typeface="Aptos Display"/>
              </a:defRPr>
            </a:pPr>
            <a:r>
              <a:t>Questions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1. A wave has frequency 5 Hz and speed 1 m/s. Calculate wavelength. (3)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2. Explain why refraction occurs at a boundary. (3)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3. Compare P waves and S waves. (4)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46520" y="1143000"/>
            <a:ext cx="5120640" cy="5349240"/>
          </a:xfrm>
          <a:prstGeom prst="roundRect">
            <a:avLst/>
          </a:prstGeom>
          <a:solidFill>
            <a:srgbClr val="14322C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700">
                <a:solidFill>
                  <a:srgbClr val="FBBF24"/>
                </a:solidFill>
                <a:latin typeface="Aptos Display"/>
              </a:defRPr>
            </a:pPr>
            <a:r>
              <a:t>Model answers / marking points</a:t>
            </a:r>
          </a:p>
          <a:p>
            <a:pPr>
              <a:spcAft>
                <a:spcPts val="500"/>
              </a:spcAft>
              <a:defRPr sz="1400">
                <a:solidFill>
                  <a:srgbClr val="F5FAFA"/>
                </a:solidFill>
                <a:latin typeface="Aptos"/>
              </a:defRPr>
            </a:pPr>
            <a:r>
              <a:t>1. λ = v/f = 1/5 = 0.2 m.</a:t>
            </a:r>
          </a:p>
          <a:p>
            <a:pPr>
              <a:spcAft>
                <a:spcPts val="500"/>
              </a:spcAft>
              <a:defRPr sz="1400">
                <a:solidFill>
                  <a:srgbClr val="F5FAFA"/>
                </a:solidFill>
                <a:latin typeface="Aptos"/>
              </a:defRPr>
            </a:pPr>
            <a:r>
              <a:t>2. Wave speed changes entering a different medium; direction changes if it enters at an angle; frequency stays constant.</a:t>
            </a:r>
          </a:p>
          <a:p>
            <a:pPr>
              <a:spcAft>
                <a:spcPts val="500"/>
              </a:spcAft>
              <a:defRPr sz="1400">
                <a:solidFill>
                  <a:srgbClr val="F5FAFA"/>
                </a:solidFill>
                <a:latin typeface="Aptos"/>
              </a:defRPr>
            </a:pPr>
            <a:r>
              <a:t>3. P waves longitudinal and faster; travel through solids and liquids. S waves transverse and slower; cannot travel through liquids.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Revision checklist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6 — Waves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6 — Waves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188720"/>
            <a:ext cx="5440680" cy="507492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800">
                <a:solidFill>
                  <a:srgbClr val="FBBF24"/>
                </a:solidFill>
                <a:latin typeface="Aptos Display"/>
              </a:defRPr>
            </a:pPr>
            <a:r>
              <a:t>I can…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Define amplitude, wavelength, frequency and period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Use v = fλ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Describe transverse and longitudinal waves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Explain reflection, refraction, absorption and transmission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Recall EM spectrum order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63640" y="1188720"/>
            <a:ext cx="5303520" cy="507492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800">
                <a:solidFill>
                  <a:srgbClr val="FBBF24"/>
                </a:solidFill>
                <a:latin typeface="Aptos Display"/>
              </a:defRPr>
            </a:pPr>
            <a:r>
              <a:t>Exam readiness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Link EM uses to properties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Explain EM dangers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☐ Explain ultrasound/seismic wave applications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Source and copyright note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6 — Waves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6 — Waves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1280160"/>
            <a:ext cx="10241280" cy="411480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Responsible use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This JDScience teaching deck is adapted from the uploaded classroom PowerPoint supplied by the user.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Specification alignment checked against AQA GCSE Physics 8463 subject content.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Exam-style questions and model answers are original JDScience practice items, written to match GCSE command words and assessment style.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Official past-paper questions remain the copyright of AQA and should be accessed via AQA or authorised sources.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Exam command words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6 — Waves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6 — Waves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43000"/>
            <a:ext cx="5303520" cy="47548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000">
                <a:solidFill>
                  <a:srgbClr val="FBBF24"/>
                </a:solidFill>
                <a:latin typeface="Aptos Display"/>
              </a:defRPr>
            </a:pPr>
            <a:r>
              <a:t>How to answer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State: give a short answer or fact.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Describe: say what happens or what can be seen.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Explain: give reasons using scientific ideas.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Calculate: show equation, substitution and answer with unit.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Evaluate: compare advantages and disadvantages before making a judgement.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60" y="1143000"/>
            <a:ext cx="5029200" cy="47548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Improve it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AfL: Improve this weak answer.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Weak answer: “It goes up because it is bigger.”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Better answer: use named quantities, a clear cause and a GCSE keyword.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Equation and units checkpoint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6 — Waves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6 — Waves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43000"/>
            <a:ext cx="5029200" cy="749808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300" b="1">
                <a:solidFill>
                  <a:srgbClr val="FBBF24"/>
                </a:solidFill>
                <a:latin typeface="Aptos"/>
              </a:defRPr>
            </a:pPr>
            <a:r>
              <a:t>v = fλ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59" y="1143000"/>
            <a:ext cx="5029200" cy="749808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300" b="1">
                <a:solidFill>
                  <a:srgbClr val="FBBF24"/>
                </a:solidFill>
                <a:latin typeface="Aptos"/>
              </a:defRPr>
            </a:pPr>
            <a:r>
              <a:t>f = 1/T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1520" y="2377440"/>
            <a:ext cx="5029200" cy="749808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300" b="1">
                <a:solidFill>
                  <a:srgbClr val="FBBF24"/>
                </a:solidFill>
                <a:latin typeface="Aptos"/>
              </a:defRPr>
            </a:pPr>
            <a:r>
              <a:t>distance = speed × time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09359" y="2377440"/>
            <a:ext cx="5029200" cy="749808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300" b="1">
                <a:solidFill>
                  <a:srgbClr val="FBBF24"/>
                </a:solidFill>
                <a:latin typeface="Aptos"/>
              </a:defRPr>
            </a:pPr>
            <a:r>
              <a:t>magnification = image height/object height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05840" y="5303520"/>
            <a:ext cx="10058400" cy="548640"/>
          </a:xfrm>
          <a:prstGeom prst="roundRect">
            <a:avLst/>
          </a:prstGeom>
          <a:solidFill>
            <a:srgbClr val="004D40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900" b="0">
                <a:solidFill>
                  <a:srgbClr val="F5FAFA"/>
                </a:solidFill>
                <a:latin typeface="Aptos"/>
              </a:defRPr>
            </a:pPr>
            <a:r>
              <a:t>Exam routine: write the equation → substitute values → calculate → add the correct unit.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Assessment for Learning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6 — Waves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6 — Waves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234440"/>
            <a:ext cx="5303520" cy="4480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300">
                <a:solidFill>
                  <a:srgbClr val="FBBF24"/>
                </a:solidFill>
                <a:latin typeface="Aptos Display"/>
              </a:defRPr>
            </a:pPr>
            <a:r>
              <a:t>Do now / check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1. EM waves are transverse. True/False?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2. Unit of frequency?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3. What changes during refraction: frequency or speed?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4. Ultrasound is above what frequency?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234440"/>
            <a:ext cx="4937760" cy="4480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Self-check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True.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Hertz, Hz.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Speed changes; frequency stays the same.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20 000 Hz.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Required practical focus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6 — Waves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6 — Waves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43000"/>
            <a:ext cx="5303520" cy="480060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Method and variables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Ripple tank: measure wavelength between crests.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Use frequency and v = fλ to calculate wave speed.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Sound: use echo or microphone timing methods.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Measure over a larger distance to reduce percentage uncertainty.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60" y="1143000"/>
            <a:ext cx="5029200" cy="4800600"/>
          </a:xfrm>
          <a:prstGeom prst="roundRect">
            <a:avLst/>
          </a:prstGeom>
          <a:solidFill>
            <a:srgbClr val="14322C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000">
                <a:solidFill>
                  <a:srgbClr val="FBBF24"/>
                </a:solidFill>
                <a:latin typeface="Aptos Display"/>
              </a:defRPr>
            </a:pPr>
            <a:r>
              <a:t>Accuracy and evaluation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Repeat and calculate a mean.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Control variables such as water depth/tension where relevant.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Learning journey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6 — Waves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6 — Waves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234440"/>
            <a:ext cx="5212080" cy="4480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By the end, students should be able to…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Compare transverse and longitudinal waves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Use v = fλ and describe wave measurements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Explain reflection, refraction, absorption and transmission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Describe uses and dangers of electromagnetic waves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Explain lenses, sound, ultrasound and seismic waves where required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92240" y="3886200"/>
            <a:ext cx="960120" cy="438912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5FAFA"/>
                </a:solidFill>
                <a:latin typeface="Aptos"/>
              </a:defRPr>
            </a:pPr>
            <a:r>
              <a:t>Recall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7452360" y="4105656"/>
            <a:ext cx="228600" cy="0"/>
          </a:xfrm>
          <a:prstGeom prst="line">
            <a:avLst/>
          </a:prstGeom>
          <a:ln w="19050">
            <a:solidFill>
              <a:srgbClr val="94A3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7726679" y="3886200"/>
            <a:ext cx="960120" cy="438912"/>
          </a:xfrm>
          <a:prstGeom prst="round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5FAFA"/>
                </a:solidFill>
                <a:latin typeface="Aptos"/>
              </a:defRPr>
            </a:pPr>
            <a:r>
              <a:t>Explain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8686800" y="4105656"/>
            <a:ext cx="228600" cy="0"/>
          </a:xfrm>
          <a:prstGeom prst="line">
            <a:avLst/>
          </a:prstGeom>
          <a:ln w="19050">
            <a:solidFill>
              <a:srgbClr val="94A3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8961120" y="3886200"/>
            <a:ext cx="960120" cy="438912"/>
          </a:xfrm>
          <a:prstGeom prst="roundRect">
            <a:avLst/>
          </a:prstGeom>
          <a:solidFill>
            <a:srgbClr val="A78B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5FAFA"/>
                </a:solidFill>
                <a:latin typeface="Aptos"/>
              </a:defRPr>
            </a:pPr>
            <a:r>
              <a:t>Apply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9921240" y="4105656"/>
            <a:ext cx="228600" cy="0"/>
          </a:xfrm>
          <a:prstGeom prst="line">
            <a:avLst/>
          </a:prstGeom>
          <a:ln w="19050">
            <a:solidFill>
              <a:srgbClr val="94A3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10195560" y="3886200"/>
            <a:ext cx="960120" cy="438912"/>
          </a:xfrm>
          <a:prstGeom prst="round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5FAFA"/>
                </a:solidFill>
                <a:latin typeface="Aptos"/>
              </a:defRPr>
            </a:pPr>
            <a:r>
              <a:t>Evaluate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0" y="1463040"/>
            <a:ext cx="4754880" cy="1600200"/>
          </a:xfrm>
          <a:prstGeom prst="roundRect">
            <a:avLst/>
          </a:prstGeom>
          <a:solidFill>
            <a:srgbClr val="142837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l">
              <a:defRPr sz="1800" b="0">
                <a:solidFill>
                  <a:srgbClr val="F5FAFA"/>
                </a:solidFill>
                <a:latin typeface="Aptos"/>
              </a:defRPr>
            </a:pPr>
            <a:r>
              <a:t>AfL routine: every section includes a retrieval check, a short application task and a model-answer reflection.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Independent practice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6 — Waves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6 — Waves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097280"/>
            <a:ext cx="10607040" cy="52120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900">
                <a:solidFill>
                  <a:srgbClr val="FBBF24"/>
                </a:solidFill>
                <a:latin typeface="Aptos Display"/>
              </a:defRPr>
            </a:pPr>
            <a:r>
              <a:t>Answer in full sentences and show working where needed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1. Calculate speed if f = 50 Hz and λ = 2 m.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2. A wave speed is 340 m/s and frequency is 170 Hz. Calculate wavelength.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3. Explain why UV can damage skin.</a:t>
            </a:r>
          </a:p>
          <a:p>
            <a:pPr>
              <a:spcAft>
                <a:spcPts val="500"/>
              </a:spcAft>
              <a:defRPr sz="1600">
                <a:solidFill>
                  <a:srgbClr val="F5FAFA"/>
                </a:solidFill>
                <a:latin typeface="Aptos"/>
              </a:defRPr>
            </a:pPr>
            <a:r>
              <a:t>4. Explain how ultrasound forms an image.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Independent practice: solutions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6 — Waves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6 — Waves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097280"/>
            <a:ext cx="10607040" cy="52120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1800">
                <a:solidFill>
                  <a:srgbClr val="FBBF24"/>
                </a:solidFill>
                <a:latin typeface="Aptos Display"/>
              </a:defRPr>
            </a:pPr>
            <a:r>
              <a:t>Marking points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1. v = fλ = 50 × 2 = 100 m/s.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2. λ = v/f = 340/170 = 2 m.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3. UV is higher-frequency EM radiation; can damage cells/DNA; increases risk of mutation/skin cancer.</a:t>
            </a:r>
          </a:p>
          <a:p>
            <a:pPr>
              <a:spcAft>
                <a:spcPts val="500"/>
              </a:spcAft>
              <a:defRPr sz="1500">
                <a:solidFill>
                  <a:srgbClr val="F5FAFA"/>
                </a:solidFill>
                <a:latin typeface="Aptos"/>
              </a:defRPr>
            </a:pPr>
            <a:r>
              <a:t>4. Reflections from boundaries are detected; time taken gives depth; computer builds image.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Common misconceptions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6 — Waves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6 — Waves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097280"/>
            <a:ext cx="10607040" cy="52120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000">
                <a:solidFill>
                  <a:srgbClr val="FBBF24"/>
                </a:solidFill>
                <a:latin typeface="Aptos Display"/>
              </a:defRPr>
            </a:pPr>
            <a:r>
              <a:t>Fix these before the exam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Particles in a wave oscillate; they do not travel all the way with the wave.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Frequency does not change when waves cross a boundary.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Radio waves and gamma rays are both EM waves but have very different frequencies and hazards.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Louder sound means larger amplitude, not higher frequency.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Exit ticket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6 — Waves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6 — Waves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1188720"/>
            <a:ext cx="4937760" cy="438912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300">
                <a:solidFill>
                  <a:srgbClr val="FBBF24"/>
                </a:solidFill>
                <a:latin typeface="Aptos Display"/>
              </a:defRPr>
            </a:pPr>
            <a:r>
              <a:t>Write before you leave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One thing I can now explain clearly is…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One equation I can use confidently is…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One area I still need to revise is…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One exam technique target for next lesson is…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0" y="1828800"/>
            <a:ext cx="4297680" cy="2377440"/>
          </a:xfrm>
          <a:prstGeom prst="roundRect">
            <a:avLst/>
          </a:prstGeom>
          <a:solidFill>
            <a:srgbClr val="232848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2000" b="0">
                <a:solidFill>
                  <a:srgbClr val="F5FAFA"/>
                </a:solidFill>
                <a:latin typeface="Aptos"/>
              </a:defRPr>
            </a:pPr>
            <a:r>
              <a:t>Green-pen improvement:</a:t>
            </a:r>
            <a:br/>
            <a:r>
              <a:t>Choose one answer from today and add one extra scientific keyword or calculation step.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What is a wave?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6 — Waves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6 — Waves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43000"/>
            <a:ext cx="5212080" cy="4480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200">
                <a:solidFill>
                  <a:srgbClr val="FBBF24"/>
                </a:solidFill>
                <a:latin typeface="Aptos Display"/>
              </a:defRPr>
            </a:pPr>
            <a:r>
              <a:t>Core idea</a:t>
            </a:r>
          </a:p>
          <a:p>
            <a:pPr>
              <a:spcAft>
                <a:spcPts val="500"/>
              </a:spcAft>
              <a:defRPr sz="1900">
                <a:solidFill>
                  <a:srgbClr val="F5FAFA"/>
                </a:solidFill>
                <a:latin typeface="Aptos"/>
              </a:defRPr>
            </a:pPr>
            <a:r>
              <a:t>A wave transfers energy from one place to another.</a:t>
            </a:r>
          </a:p>
          <a:p>
            <a:pPr>
              <a:spcAft>
                <a:spcPts val="500"/>
              </a:spcAft>
              <a:defRPr sz="1900">
                <a:solidFill>
                  <a:srgbClr val="F5FAFA"/>
                </a:solidFill>
                <a:latin typeface="Aptos"/>
              </a:defRPr>
            </a:pPr>
            <a:r>
              <a:t>In a mechanical wave, particles oscillate but do not travel with the wave.</a:t>
            </a:r>
          </a:p>
          <a:p>
            <a:pPr>
              <a:spcAft>
                <a:spcPts val="500"/>
              </a:spcAft>
              <a:defRPr sz="1900">
                <a:solidFill>
                  <a:srgbClr val="F5FAFA"/>
                </a:solidFill>
                <a:latin typeface="Aptos"/>
              </a:defRPr>
            </a:pPr>
            <a:r>
              <a:t>Waves can be transverse or longitudinal.</a:t>
            </a:r>
          </a:p>
        </p:txBody>
      </p:sp>
      <p:cxnSp>
        <p:nvCxnSpPr>
          <p:cNvPr id="8" name="Connector 7"/>
          <p:cNvCxnSpPr/>
          <p:nvPr/>
        </p:nvCxnSpPr>
        <p:spPr>
          <a:xfrm flipV="1">
            <a:off x="6400800" y="3015981"/>
            <a:ext cx="50292" cy="92979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 flipV="1">
            <a:off x="6451092" y="2925292"/>
            <a:ext cx="50292" cy="90689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 9"/>
          <p:cNvCxnSpPr/>
          <p:nvPr/>
        </p:nvCxnSpPr>
        <p:spPr>
          <a:xfrm flipV="1">
            <a:off x="6501384" y="2839126"/>
            <a:ext cx="50292" cy="86166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 flipV="1">
            <a:off x="6551676" y="2759603"/>
            <a:ext cx="50292" cy="79523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/>
          <p:cNvCxnSpPr/>
          <p:nvPr/>
        </p:nvCxnSpPr>
        <p:spPr>
          <a:xfrm flipV="1">
            <a:off x="6601968" y="2688684"/>
            <a:ext cx="50292" cy="70919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 flipV="1">
            <a:off x="6652260" y="2628112"/>
            <a:ext cx="50292" cy="60572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/>
          <p:cNvCxnSpPr/>
          <p:nvPr/>
        </p:nvCxnSpPr>
        <p:spPr>
          <a:xfrm flipV="1">
            <a:off x="6702552" y="2579381"/>
            <a:ext cx="50292" cy="48731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 flipV="1">
            <a:off x="6752844" y="2543690"/>
            <a:ext cx="50292" cy="35691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 flipV="1">
            <a:off x="6803136" y="2521917"/>
            <a:ext cx="50292" cy="21773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 flipV="1">
            <a:off x="6853428" y="2514600"/>
            <a:ext cx="50292" cy="7317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6903720" y="2514600"/>
            <a:ext cx="50292" cy="7317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6954012" y="2521917"/>
            <a:ext cx="50292" cy="21773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7004304" y="2543690"/>
            <a:ext cx="50292" cy="35691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7054596" y="2579381"/>
            <a:ext cx="50292" cy="48731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7104888" y="2628112"/>
            <a:ext cx="50292" cy="60572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7155180" y="2688684"/>
            <a:ext cx="50292" cy="70919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7205472" y="2759603"/>
            <a:ext cx="50292" cy="79523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7255764" y="2839126"/>
            <a:ext cx="50292" cy="86166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7306056" y="2925292"/>
            <a:ext cx="50292" cy="90689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>
            <a:off x="7356348" y="3015981"/>
            <a:ext cx="50292" cy="92979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>
            <a:off x="7406640" y="3108960"/>
            <a:ext cx="50291" cy="92978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7456931" y="3201938"/>
            <a:ext cx="50293" cy="90689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7507224" y="3292627"/>
            <a:ext cx="50292" cy="86166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7557516" y="3378793"/>
            <a:ext cx="50292" cy="79523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7607808" y="3458316"/>
            <a:ext cx="50292" cy="70919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7658100" y="3529235"/>
            <a:ext cx="50292" cy="60572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7708392" y="3589807"/>
            <a:ext cx="50291" cy="48731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7758683" y="3638538"/>
            <a:ext cx="50292" cy="35691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7808975" y="3674229"/>
            <a:ext cx="50293" cy="21773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>
            <a:off x="7859268" y="3696002"/>
            <a:ext cx="50292" cy="7318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 flipV="1">
            <a:off x="7909560" y="3696002"/>
            <a:ext cx="50292" cy="7318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 flipV="1">
            <a:off x="7959852" y="3674229"/>
            <a:ext cx="50292" cy="21773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 flipV="1">
            <a:off x="8010144" y="3638538"/>
            <a:ext cx="50292" cy="35691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 flipV="1">
            <a:off x="8060436" y="3589807"/>
            <a:ext cx="50292" cy="48731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41"/>
          <p:cNvCxnSpPr/>
          <p:nvPr/>
        </p:nvCxnSpPr>
        <p:spPr>
          <a:xfrm flipV="1">
            <a:off x="8110728" y="3529235"/>
            <a:ext cx="50292" cy="60572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 flipV="1">
            <a:off x="8161020" y="3458316"/>
            <a:ext cx="50292" cy="70919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or 43"/>
          <p:cNvCxnSpPr/>
          <p:nvPr/>
        </p:nvCxnSpPr>
        <p:spPr>
          <a:xfrm flipV="1">
            <a:off x="8211312" y="3378793"/>
            <a:ext cx="50292" cy="79523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or 44"/>
          <p:cNvCxnSpPr/>
          <p:nvPr/>
        </p:nvCxnSpPr>
        <p:spPr>
          <a:xfrm flipV="1">
            <a:off x="8261604" y="3292627"/>
            <a:ext cx="50292" cy="86166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 flipV="1">
            <a:off x="8311896" y="3201938"/>
            <a:ext cx="50292" cy="90689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 flipV="1">
            <a:off x="8362188" y="3108960"/>
            <a:ext cx="50292" cy="92978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 flipV="1">
            <a:off x="8412480" y="3015981"/>
            <a:ext cx="50292" cy="92979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 48"/>
          <p:cNvCxnSpPr/>
          <p:nvPr/>
        </p:nvCxnSpPr>
        <p:spPr>
          <a:xfrm flipV="1">
            <a:off x="8462772" y="2925292"/>
            <a:ext cx="50292" cy="90689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or 49"/>
          <p:cNvCxnSpPr/>
          <p:nvPr/>
        </p:nvCxnSpPr>
        <p:spPr>
          <a:xfrm flipV="1">
            <a:off x="8513064" y="2839126"/>
            <a:ext cx="50292" cy="86166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or 50"/>
          <p:cNvCxnSpPr/>
          <p:nvPr/>
        </p:nvCxnSpPr>
        <p:spPr>
          <a:xfrm flipV="1">
            <a:off x="8563356" y="2759603"/>
            <a:ext cx="50292" cy="79523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or 51"/>
          <p:cNvCxnSpPr/>
          <p:nvPr/>
        </p:nvCxnSpPr>
        <p:spPr>
          <a:xfrm flipV="1">
            <a:off x="8613648" y="2688684"/>
            <a:ext cx="50292" cy="70919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 flipV="1">
            <a:off x="8663940" y="2628112"/>
            <a:ext cx="50292" cy="60572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 flipV="1">
            <a:off x="8714232" y="2579381"/>
            <a:ext cx="50292" cy="48731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or 54"/>
          <p:cNvCxnSpPr/>
          <p:nvPr/>
        </p:nvCxnSpPr>
        <p:spPr>
          <a:xfrm flipV="1">
            <a:off x="8764524" y="2543690"/>
            <a:ext cx="50292" cy="35691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or 55"/>
          <p:cNvCxnSpPr/>
          <p:nvPr/>
        </p:nvCxnSpPr>
        <p:spPr>
          <a:xfrm flipV="1">
            <a:off x="8814816" y="2521917"/>
            <a:ext cx="50292" cy="21773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ctor 56"/>
          <p:cNvCxnSpPr/>
          <p:nvPr/>
        </p:nvCxnSpPr>
        <p:spPr>
          <a:xfrm flipV="1">
            <a:off x="8865108" y="2514600"/>
            <a:ext cx="50292" cy="7317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or 57"/>
          <p:cNvCxnSpPr/>
          <p:nvPr/>
        </p:nvCxnSpPr>
        <p:spPr>
          <a:xfrm>
            <a:off x="8915400" y="2514600"/>
            <a:ext cx="50292" cy="7317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8965692" y="2521917"/>
            <a:ext cx="50292" cy="21773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9015984" y="2543690"/>
            <a:ext cx="50292" cy="35691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9066276" y="2579381"/>
            <a:ext cx="50292" cy="48731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or 61"/>
          <p:cNvCxnSpPr/>
          <p:nvPr/>
        </p:nvCxnSpPr>
        <p:spPr>
          <a:xfrm>
            <a:off x="9116568" y="2628112"/>
            <a:ext cx="50292" cy="60572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ctor 62"/>
          <p:cNvCxnSpPr/>
          <p:nvPr/>
        </p:nvCxnSpPr>
        <p:spPr>
          <a:xfrm>
            <a:off x="9166860" y="2688684"/>
            <a:ext cx="50292" cy="70919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ctor 63"/>
          <p:cNvCxnSpPr/>
          <p:nvPr/>
        </p:nvCxnSpPr>
        <p:spPr>
          <a:xfrm>
            <a:off x="9217152" y="2759603"/>
            <a:ext cx="50292" cy="79523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nector 64"/>
          <p:cNvCxnSpPr/>
          <p:nvPr/>
        </p:nvCxnSpPr>
        <p:spPr>
          <a:xfrm>
            <a:off x="9267444" y="2839126"/>
            <a:ext cx="50292" cy="86166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9317736" y="2925292"/>
            <a:ext cx="50292" cy="90689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9368028" y="3015981"/>
            <a:ext cx="50292" cy="92978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>
            <a:off x="9418320" y="3108959"/>
            <a:ext cx="50292" cy="92979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Connector 68"/>
          <p:cNvCxnSpPr/>
          <p:nvPr/>
        </p:nvCxnSpPr>
        <p:spPr>
          <a:xfrm>
            <a:off x="9468612" y="3201938"/>
            <a:ext cx="50292" cy="90689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nector 69"/>
          <p:cNvCxnSpPr/>
          <p:nvPr/>
        </p:nvCxnSpPr>
        <p:spPr>
          <a:xfrm>
            <a:off x="9518904" y="3292627"/>
            <a:ext cx="50292" cy="86166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or 70"/>
          <p:cNvCxnSpPr/>
          <p:nvPr/>
        </p:nvCxnSpPr>
        <p:spPr>
          <a:xfrm>
            <a:off x="9569196" y="3378793"/>
            <a:ext cx="50292" cy="79523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ctor 71"/>
          <p:cNvCxnSpPr/>
          <p:nvPr/>
        </p:nvCxnSpPr>
        <p:spPr>
          <a:xfrm>
            <a:off x="9619488" y="3458316"/>
            <a:ext cx="50292" cy="70919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72"/>
          <p:cNvCxnSpPr/>
          <p:nvPr/>
        </p:nvCxnSpPr>
        <p:spPr>
          <a:xfrm>
            <a:off x="9669780" y="3529235"/>
            <a:ext cx="50292" cy="60572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or 73"/>
          <p:cNvCxnSpPr/>
          <p:nvPr/>
        </p:nvCxnSpPr>
        <p:spPr>
          <a:xfrm>
            <a:off x="9720072" y="3589807"/>
            <a:ext cx="50292" cy="48731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or 74"/>
          <p:cNvCxnSpPr/>
          <p:nvPr/>
        </p:nvCxnSpPr>
        <p:spPr>
          <a:xfrm>
            <a:off x="9770364" y="3638538"/>
            <a:ext cx="50292" cy="35691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Connector 75"/>
          <p:cNvCxnSpPr/>
          <p:nvPr/>
        </p:nvCxnSpPr>
        <p:spPr>
          <a:xfrm>
            <a:off x="9820656" y="3674229"/>
            <a:ext cx="50292" cy="21773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Connector 76"/>
          <p:cNvCxnSpPr/>
          <p:nvPr/>
        </p:nvCxnSpPr>
        <p:spPr>
          <a:xfrm>
            <a:off x="9870948" y="3696002"/>
            <a:ext cx="50292" cy="7318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ctor 77"/>
          <p:cNvCxnSpPr/>
          <p:nvPr/>
        </p:nvCxnSpPr>
        <p:spPr>
          <a:xfrm flipV="1">
            <a:off x="9921240" y="3696002"/>
            <a:ext cx="50292" cy="7318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onnector 78"/>
          <p:cNvCxnSpPr/>
          <p:nvPr/>
        </p:nvCxnSpPr>
        <p:spPr>
          <a:xfrm flipV="1">
            <a:off x="9971532" y="3674229"/>
            <a:ext cx="50292" cy="21773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nector 79"/>
          <p:cNvCxnSpPr/>
          <p:nvPr/>
        </p:nvCxnSpPr>
        <p:spPr>
          <a:xfrm flipV="1">
            <a:off x="10021824" y="3638538"/>
            <a:ext cx="50292" cy="35691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or 80"/>
          <p:cNvCxnSpPr/>
          <p:nvPr/>
        </p:nvCxnSpPr>
        <p:spPr>
          <a:xfrm flipV="1">
            <a:off x="10072116" y="3589807"/>
            <a:ext cx="50292" cy="48731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or 81"/>
          <p:cNvCxnSpPr/>
          <p:nvPr/>
        </p:nvCxnSpPr>
        <p:spPr>
          <a:xfrm flipV="1">
            <a:off x="10122408" y="3529235"/>
            <a:ext cx="50292" cy="60572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nector 82"/>
          <p:cNvCxnSpPr/>
          <p:nvPr/>
        </p:nvCxnSpPr>
        <p:spPr>
          <a:xfrm flipV="1">
            <a:off x="10172700" y="3458316"/>
            <a:ext cx="50292" cy="70919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Connector 83"/>
          <p:cNvCxnSpPr/>
          <p:nvPr/>
        </p:nvCxnSpPr>
        <p:spPr>
          <a:xfrm flipV="1">
            <a:off x="10222992" y="3378793"/>
            <a:ext cx="50292" cy="79523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Connector 84"/>
          <p:cNvCxnSpPr/>
          <p:nvPr/>
        </p:nvCxnSpPr>
        <p:spPr>
          <a:xfrm flipV="1">
            <a:off x="10273284" y="3292627"/>
            <a:ext cx="50292" cy="86166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Connector 85"/>
          <p:cNvCxnSpPr/>
          <p:nvPr/>
        </p:nvCxnSpPr>
        <p:spPr>
          <a:xfrm flipV="1">
            <a:off x="10323576" y="3201938"/>
            <a:ext cx="50291" cy="90689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Connector 86"/>
          <p:cNvCxnSpPr/>
          <p:nvPr/>
        </p:nvCxnSpPr>
        <p:spPr>
          <a:xfrm flipV="1">
            <a:off x="10373867" y="3108960"/>
            <a:ext cx="50293" cy="92978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Rounded Rectangle 87"/>
          <p:cNvSpPr/>
          <p:nvPr/>
        </p:nvSpPr>
        <p:spPr>
          <a:xfrm>
            <a:off x="6858000" y="4206240"/>
            <a:ext cx="3657600" cy="457200"/>
          </a:xfrm>
          <a:prstGeom prst="roundRect">
            <a:avLst/>
          </a:prstGeom>
          <a:solidFill>
            <a:srgbClr val="004D40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800" b="0">
                <a:solidFill>
                  <a:srgbClr val="F5FAFA"/>
                </a:solidFill>
                <a:latin typeface="Aptos"/>
              </a:defRPr>
            </a:pPr>
            <a:r>
              <a:t>energy transfer →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Transverse vs longitudinal waves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6 — Waves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6 — Waves</a:t>
            </a:r>
          </a:p>
        </p:txBody>
      </p:sp>
      <p:cxnSp>
        <p:nvCxnSpPr>
          <p:cNvPr id="7" name="Connector 6"/>
          <p:cNvCxnSpPr/>
          <p:nvPr/>
        </p:nvCxnSpPr>
        <p:spPr>
          <a:xfrm flipV="1">
            <a:off x="731520" y="2038750"/>
            <a:ext cx="68580" cy="64370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or 7"/>
          <p:cNvCxnSpPr/>
          <p:nvPr/>
        </p:nvCxnSpPr>
        <p:spPr>
          <a:xfrm flipV="1">
            <a:off x="800100" y="1975965"/>
            <a:ext cx="68580" cy="62785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 flipV="1">
            <a:off x="868680" y="1916311"/>
            <a:ext cx="68579" cy="59654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 9"/>
          <p:cNvCxnSpPr/>
          <p:nvPr/>
        </p:nvCxnSpPr>
        <p:spPr>
          <a:xfrm flipV="1">
            <a:off x="937259" y="1861258"/>
            <a:ext cx="68581" cy="55053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 flipV="1">
            <a:off x="1005840" y="1812159"/>
            <a:ext cx="68580" cy="49099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/>
          <p:cNvCxnSpPr/>
          <p:nvPr/>
        </p:nvCxnSpPr>
        <p:spPr>
          <a:xfrm flipV="1">
            <a:off x="1074420" y="1770225"/>
            <a:ext cx="68580" cy="41934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 flipV="1">
            <a:off x="1143000" y="1736488"/>
            <a:ext cx="68580" cy="33737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/>
          <p:cNvCxnSpPr/>
          <p:nvPr/>
        </p:nvCxnSpPr>
        <p:spPr>
          <a:xfrm flipV="1">
            <a:off x="1211580" y="1711779"/>
            <a:ext cx="68580" cy="24709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 flipV="1">
            <a:off x="1280160" y="1696706"/>
            <a:ext cx="68580" cy="15073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 flipV="1">
            <a:off x="1348740" y="1691639"/>
            <a:ext cx="68580" cy="5067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1417320" y="1691639"/>
            <a:ext cx="68580" cy="5067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1485900" y="1696706"/>
            <a:ext cx="68580" cy="15073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1554480" y="1711779"/>
            <a:ext cx="68580" cy="24709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1623060" y="1736488"/>
            <a:ext cx="68580" cy="33737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1691640" y="1770225"/>
            <a:ext cx="68580" cy="41934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1760220" y="1812159"/>
            <a:ext cx="68580" cy="49099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1828800" y="1861258"/>
            <a:ext cx="68580" cy="55053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1897380" y="1916311"/>
            <a:ext cx="68580" cy="59654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1965960" y="1975965"/>
            <a:ext cx="68580" cy="62785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2034540" y="2038750"/>
            <a:ext cx="68580" cy="64370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>
            <a:off x="2103120" y="2103120"/>
            <a:ext cx="68580" cy="64369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>
            <a:off x="2171700" y="2167489"/>
            <a:ext cx="68580" cy="62785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2240280" y="2230274"/>
            <a:ext cx="68580" cy="59654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2308860" y="2289928"/>
            <a:ext cx="68579" cy="55053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2377439" y="2344981"/>
            <a:ext cx="68581" cy="49099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2446020" y="2394080"/>
            <a:ext cx="68580" cy="41934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2514600" y="2436014"/>
            <a:ext cx="68580" cy="33737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2583180" y="2469751"/>
            <a:ext cx="68580" cy="24709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2651760" y="2494460"/>
            <a:ext cx="68579" cy="15073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2720339" y="2509533"/>
            <a:ext cx="68581" cy="5067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 flipV="1">
            <a:off x="2788920" y="2509533"/>
            <a:ext cx="68580" cy="5067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 flipV="1">
            <a:off x="2857500" y="2494460"/>
            <a:ext cx="68580" cy="15073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 flipV="1">
            <a:off x="2926080" y="2469751"/>
            <a:ext cx="68580" cy="24709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 flipV="1">
            <a:off x="2994660" y="2436014"/>
            <a:ext cx="68579" cy="33737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 flipV="1">
            <a:off x="3063239" y="2394080"/>
            <a:ext cx="68581" cy="41934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41"/>
          <p:cNvCxnSpPr/>
          <p:nvPr/>
        </p:nvCxnSpPr>
        <p:spPr>
          <a:xfrm flipV="1">
            <a:off x="3131820" y="2344981"/>
            <a:ext cx="68580" cy="49099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 flipV="1">
            <a:off x="3200400" y="2289928"/>
            <a:ext cx="68580" cy="55053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or 43"/>
          <p:cNvCxnSpPr/>
          <p:nvPr/>
        </p:nvCxnSpPr>
        <p:spPr>
          <a:xfrm flipV="1">
            <a:off x="3268980" y="2230274"/>
            <a:ext cx="68580" cy="59654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or 44"/>
          <p:cNvCxnSpPr/>
          <p:nvPr/>
        </p:nvCxnSpPr>
        <p:spPr>
          <a:xfrm flipV="1">
            <a:off x="3337560" y="2167489"/>
            <a:ext cx="68579" cy="62785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 flipV="1">
            <a:off x="3406139" y="2103120"/>
            <a:ext cx="68581" cy="64369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 flipV="1">
            <a:off x="3474720" y="2038750"/>
            <a:ext cx="68580" cy="64370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 flipV="1">
            <a:off x="3543300" y="1975965"/>
            <a:ext cx="68580" cy="62785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 48"/>
          <p:cNvCxnSpPr/>
          <p:nvPr/>
        </p:nvCxnSpPr>
        <p:spPr>
          <a:xfrm flipV="1">
            <a:off x="3611880" y="1916311"/>
            <a:ext cx="68580" cy="59654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or 49"/>
          <p:cNvCxnSpPr/>
          <p:nvPr/>
        </p:nvCxnSpPr>
        <p:spPr>
          <a:xfrm flipV="1">
            <a:off x="3680460" y="1861258"/>
            <a:ext cx="68579" cy="55053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or 50"/>
          <p:cNvCxnSpPr/>
          <p:nvPr/>
        </p:nvCxnSpPr>
        <p:spPr>
          <a:xfrm flipV="1">
            <a:off x="3749039" y="1812159"/>
            <a:ext cx="68581" cy="49099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or 51"/>
          <p:cNvCxnSpPr/>
          <p:nvPr/>
        </p:nvCxnSpPr>
        <p:spPr>
          <a:xfrm flipV="1">
            <a:off x="3817620" y="1770225"/>
            <a:ext cx="68580" cy="41934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 flipV="1">
            <a:off x="3886200" y="1736488"/>
            <a:ext cx="68580" cy="33737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 flipV="1">
            <a:off x="3954780" y="1711779"/>
            <a:ext cx="68579" cy="24709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or 54"/>
          <p:cNvCxnSpPr/>
          <p:nvPr/>
        </p:nvCxnSpPr>
        <p:spPr>
          <a:xfrm flipV="1">
            <a:off x="4023359" y="1696706"/>
            <a:ext cx="68580" cy="15073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or 55"/>
          <p:cNvCxnSpPr/>
          <p:nvPr/>
        </p:nvCxnSpPr>
        <p:spPr>
          <a:xfrm flipV="1">
            <a:off x="4091939" y="1691639"/>
            <a:ext cx="68581" cy="5067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ctor 56"/>
          <p:cNvCxnSpPr/>
          <p:nvPr/>
        </p:nvCxnSpPr>
        <p:spPr>
          <a:xfrm>
            <a:off x="4160520" y="1691639"/>
            <a:ext cx="68580" cy="5067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or 57"/>
          <p:cNvCxnSpPr/>
          <p:nvPr/>
        </p:nvCxnSpPr>
        <p:spPr>
          <a:xfrm>
            <a:off x="4229100" y="1696706"/>
            <a:ext cx="68580" cy="15073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4297680" y="1711779"/>
            <a:ext cx="68579" cy="24709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4366259" y="1736488"/>
            <a:ext cx="68581" cy="33737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4434840" y="1770225"/>
            <a:ext cx="68580" cy="41934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or 61"/>
          <p:cNvCxnSpPr/>
          <p:nvPr/>
        </p:nvCxnSpPr>
        <p:spPr>
          <a:xfrm>
            <a:off x="4503420" y="1812159"/>
            <a:ext cx="68580" cy="49099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ctor 62"/>
          <p:cNvCxnSpPr/>
          <p:nvPr/>
        </p:nvCxnSpPr>
        <p:spPr>
          <a:xfrm>
            <a:off x="4572000" y="1861258"/>
            <a:ext cx="68579" cy="55053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ctor 63"/>
          <p:cNvCxnSpPr/>
          <p:nvPr/>
        </p:nvCxnSpPr>
        <p:spPr>
          <a:xfrm>
            <a:off x="4640579" y="1916311"/>
            <a:ext cx="68580" cy="59654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nector 64"/>
          <p:cNvCxnSpPr/>
          <p:nvPr/>
        </p:nvCxnSpPr>
        <p:spPr>
          <a:xfrm>
            <a:off x="4709159" y="1975965"/>
            <a:ext cx="68581" cy="62785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4777740" y="2038750"/>
            <a:ext cx="68580" cy="64370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914400" y="2926080"/>
            <a:ext cx="3200400" cy="0"/>
          </a:xfrm>
          <a:prstGeom prst="line">
            <a:avLst/>
          </a:prstGeom>
          <a:ln w="25400">
            <a:solidFill>
              <a:srgbClr val="94A3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 flipV="1">
            <a:off x="2468880" y="1554480"/>
            <a:ext cx="0" cy="914400"/>
          </a:xfrm>
          <a:prstGeom prst="line">
            <a:avLst/>
          </a:prstGeom>
          <a:ln w="25400">
            <a:solidFill>
              <a:srgbClr val="94A3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ounded Rectangle 68"/>
          <p:cNvSpPr/>
          <p:nvPr/>
        </p:nvSpPr>
        <p:spPr>
          <a:xfrm>
            <a:off x="731520" y="1005840"/>
            <a:ext cx="4297680" cy="457200"/>
          </a:xfrm>
          <a:prstGeom prst="roundRect">
            <a:avLst/>
          </a:prstGeom>
          <a:solidFill>
            <a:srgbClr val="004D40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400" b="0">
                <a:solidFill>
                  <a:srgbClr val="F5FAFA"/>
                </a:solidFill>
                <a:latin typeface="Aptos"/>
              </a:defRPr>
            </a:pPr>
            <a:r>
              <a:t>Transverse: displacement at right angles to direction</a:t>
            </a:r>
          </a:p>
        </p:txBody>
      </p:sp>
      <p:cxnSp>
        <p:nvCxnSpPr>
          <p:cNvPr id="70" name="Connector 69"/>
          <p:cNvCxnSpPr/>
          <p:nvPr/>
        </p:nvCxnSpPr>
        <p:spPr>
          <a:xfrm>
            <a:off x="6464808" y="1828800"/>
            <a:ext cx="0" cy="1005840"/>
          </a:xfrm>
          <a:prstGeom prst="line">
            <a:avLst/>
          </a:prstGeom>
          <a:ln w="38100">
            <a:solidFill>
              <a:srgbClr val="A78B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or 70"/>
          <p:cNvCxnSpPr/>
          <p:nvPr/>
        </p:nvCxnSpPr>
        <p:spPr>
          <a:xfrm>
            <a:off x="6611112" y="1828800"/>
            <a:ext cx="0" cy="1005840"/>
          </a:xfrm>
          <a:prstGeom prst="line">
            <a:avLst/>
          </a:prstGeom>
          <a:ln w="38100">
            <a:solidFill>
              <a:srgbClr val="A78B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ctor 71"/>
          <p:cNvCxnSpPr/>
          <p:nvPr/>
        </p:nvCxnSpPr>
        <p:spPr>
          <a:xfrm>
            <a:off x="6821424" y="1828800"/>
            <a:ext cx="0" cy="1005840"/>
          </a:xfrm>
          <a:prstGeom prst="line">
            <a:avLst/>
          </a:prstGeom>
          <a:ln w="38100">
            <a:solidFill>
              <a:srgbClr val="A78B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72"/>
          <p:cNvCxnSpPr/>
          <p:nvPr/>
        </p:nvCxnSpPr>
        <p:spPr>
          <a:xfrm>
            <a:off x="7095744" y="1828800"/>
            <a:ext cx="0" cy="1005840"/>
          </a:xfrm>
          <a:prstGeom prst="line">
            <a:avLst/>
          </a:prstGeom>
          <a:ln w="38100">
            <a:solidFill>
              <a:srgbClr val="A78B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or 73"/>
          <p:cNvCxnSpPr/>
          <p:nvPr/>
        </p:nvCxnSpPr>
        <p:spPr>
          <a:xfrm>
            <a:off x="7242048" y="1828800"/>
            <a:ext cx="0" cy="1005840"/>
          </a:xfrm>
          <a:prstGeom prst="line">
            <a:avLst/>
          </a:prstGeom>
          <a:ln w="38100">
            <a:solidFill>
              <a:srgbClr val="A78B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or 74"/>
          <p:cNvCxnSpPr/>
          <p:nvPr/>
        </p:nvCxnSpPr>
        <p:spPr>
          <a:xfrm>
            <a:off x="7452360" y="1828800"/>
            <a:ext cx="0" cy="1005840"/>
          </a:xfrm>
          <a:prstGeom prst="line">
            <a:avLst/>
          </a:prstGeom>
          <a:ln w="38100">
            <a:solidFill>
              <a:srgbClr val="A78B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Connector 75"/>
          <p:cNvCxnSpPr/>
          <p:nvPr/>
        </p:nvCxnSpPr>
        <p:spPr>
          <a:xfrm>
            <a:off x="7726680" y="1828800"/>
            <a:ext cx="0" cy="1005840"/>
          </a:xfrm>
          <a:prstGeom prst="line">
            <a:avLst/>
          </a:prstGeom>
          <a:ln w="38100">
            <a:solidFill>
              <a:srgbClr val="A78B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Connector 76"/>
          <p:cNvCxnSpPr/>
          <p:nvPr/>
        </p:nvCxnSpPr>
        <p:spPr>
          <a:xfrm>
            <a:off x="7872983" y="1828800"/>
            <a:ext cx="0" cy="1005840"/>
          </a:xfrm>
          <a:prstGeom prst="line">
            <a:avLst/>
          </a:prstGeom>
          <a:ln w="38100">
            <a:solidFill>
              <a:srgbClr val="A78B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ctor 77"/>
          <p:cNvCxnSpPr/>
          <p:nvPr/>
        </p:nvCxnSpPr>
        <p:spPr>
          <a:xfrm>
            <a:off x="8083296" y="1828800"/>
            <a:ext cx="0" cy="1005840"/>
          </a:xfrm>
          <a:prstGeom prst="line">
            <a:avLst/>
          </a:prstGeom>
          <a:ln w="38100">
            <a:solidFill>
              <a:srgbClr val="A78B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onnector 78"/>
          <p:cNvCxnSpPr/>
          <p:nvPr/>
        </p:nvCxnSpPr>
        <p:spPr>
          <a:xfrm>
            <a:off x="8357616" y="1828800"/>
            <a:ext cx="0" cy="1005840"/>
          </a:xfrm>
          <a:prstGeom prst="line">
            <a:avLst/>
          </a:prstGeom>
          <a:ln w="38100">
            <a:solidFill>
              <a:srgbClr val="A78B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nector 79"/>
          <p:cNvCxnSpPr/>
          <p:nvPr/>
        </p:nvCxnSpPr>
        <p:spPr>
          <a:xfrm>
            <a:off x="8503920" y="1828800"/>
            <a:ext cx="0" cy="1005840"/>
          </a:xfrm>
          <a:prstGeom prst="line">
            <a:avLst/>
          </a:prstGeom>
          <a:ln w="38100">
            <a:solidFill>
              <a:srgbClr val="A78B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or 80"/>
          <p:cNvCxnSpPr/>
          <p:nvPr/>
        </p:nvCxnSpPr>
        <p:spPr>
          <a:xfrm>
            <a:off x="8714232" y="1828800"/>
            <a:ext cx="0" cy="1005840"/>
          </a:xfrm>
          <a:prstGeom prst="line">
            <a:avLst/>
          </a:prstGeom>
          <a:ln w="38100">
            <a:solidFill>
              <a:srgbClr val="A78B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or 81"/>
          <p:cNvCxnSpPr/>
          <p:nvPr/>
        </p:nvCxnSpPr>
        <p:spPr>
          <a:xfrm>
            <a:off x="8988552" y="1828800"/>
            <a:ext cx="0" cy="1005840"/>
          </a:xfrm>
          <a:prstGeom prst="line">
            <a:avLst/>
          </a:prstGeom>
          <a:ln w="38100">
            <a:solidFill>
              <a:srgbClr val="A78B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nector 82"/>
          <p:cNvCxnSpPr/>
          <p:nvPr/>
        </p:nvCxnSpPr>
        <p:spPr>
          <a:xfrm>
            <a:off x="9134856" y="1828800"/>
            <a:ext cx="0" cy="1005840"/>
          </a:xfrm>
          <a:prstGeom prst="line">
            <a:avLst/>
          </a:prstGeom>
          <a:ln w="38100">
            <a:solidFill>
              <a:srgbClr val="A78B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Connector 83"/>
          <p:cNvCxnSpPr/>
          <p:nvPr/>
        </p:nvCxnSpPr>
        <p:spPr>
          <a:xfrm>
            <a:off x="9345168" y="1828800"/>
            <a:ext cx="0" cy="1005840"/>
          </a:xfrm>
          <a:prstGeom prst="line">
            <a:avLst/>
          </a:prstGeom>
          <a:ln w="38100">
            <a:solidFill>
              <a:srgbClr val="A78B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Connector 84"/>
          <p:cNvCxnSpPr/>
          <p:nvPr/>
        </p:nvCxnSpPr>
        <p:spPr>
          <a:xfrm>
            <a:off x="9619488" y="1828800"/>
            <a:ext cx="0" cy="1005840"/>
          </a:xfrm>
          <a:prstGeom prst="line">
            <a:avLst/>
          </a:prstGeom>
          <a:ln w="38100">
            <a:solidFill>
              <a:srgbClr val="A78B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Connector 85"/>
          <p:cNvCxnSpPr/>
          <p:nvPr/>
        </p:nvCxnSpPr>
        <p:spPr>
          <a:xfrm>
            <a:off x="9765792" y="1828800"/>
            <a:ext cx="0" cy="1005840"/>
          </a:xfrm>
          <a:prstGeom prst="line">
            <a:avLst/>
          </a:prstGeom>
          <a:ln w="38100">
            <a:solidFill>
              <a:srgbClr val="A78B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Connector 86"/>
          <p:cNvCxnSpPr/>
          <p:nvPr/>
        </p:nvCxnSpPr>
        <p:spPr>
          <a:xfrm>
            <a:off x="9976104" y="1828800"/>
            <a:ext cx="0" cy="1005840"/>
          </a:xfrm>
          <a:prstGeom prst="line">
            <a:avLst/>
          </a:prstGeom>
          <a:ln w="38100">
            <a:solidFill>
              <a:srgbClr val="A78B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nector 87"/>
          <p:cNvCxnSpPr/>
          <p:nvPr/>
        </p:nvCxnSpPr>
        <p:spPr>
          <a:xfrm>
            <a:off x="6400800" y="3291840"/>
            <a:ext cx="3931920" cy="0"/>
          </a:xfrm>
          <a:prstGeom prst="line">
            <a:avLst/>
          </a:prstGeom>
          <a:ln w="25400">
            <a:solidFill>
              <a:srgbClr val="94A3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Rounded Rectangle 88"/>
          <p:cNvSpPr/>
          <p:nvPr/>
        </p:nvSpPr>
        <p:spPr>
          <a:xfrm>
            <a:off x="6400800" y="1005840"/>
            <a:ext cx="4297680" cy="457200"/>
          </a:xfrm>
          <a:prstGeom prst="roundRect">
            <a:avLst/>
          </a:prstGeom>
          <a:solidFill>
            <a:srgbClr val="004D40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400" b="0">
                <a:solidFill>
                  <a:srgbClr val="F5FAFA"/>
                </a:solidFill>
                <a:latin typeface="Aptos"/>
              </a:defRPr>
            </a:pPr>
            <a:r>
              <a:t>Longitudinal: displacement parallel to direction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Assessment for Learning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6 — Waves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6 — Waves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234440"/>
            <a:ext cx="5303520" cy="4480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300">
                <a:solidFill>
                  <a:srgbClr val="FBBF24"/>
                </a:solidFill>
                <a:latin typeface="Aptos Display"/>
              </a:defRPr>
            </a:pPr>
            <a:r>
              <a:t>Do now / check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Label: amplitude, wavelength, frequency and period.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State the difference between a transverse and longitudinal wave.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Identify compressions and rarefactions in a sound wave.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234440"/>
            <a:ext cx="4937760" cy="448056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Self-check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Amplitude = maximum displacement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Wavelength = distance between matching points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Frequency = waves per second; Period = time for one wave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The wave equation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6 — Waves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6 — Waves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43000"/>
            <a:ext cx="4480560" cy="822960"/>
          </a:xfrm>
          <a:prstGeom prst="roundRect">
            <a:avLst/>
          </a:prstGeom>
          <a:solidFill>
            <a:srgbClr val="1C283E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4400" b="1">
                <a:solidFill>
                  <a:srgbClr val="FBBF24"/>
                </a:solidFill>
                <a:latin typeface="Aptos"/>
              </a:defRPr>
            </a:pPr>
            <a:r>
              <a:t>v = fλ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2423160"/>
            <a:ext cx="4937760" cy="274320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Meaning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v = wave speed in m/s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f = frequency in Hz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λ = wavelength in m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Frequency = 1 ÷ period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09360" y="1143000"/>
            <a:ext cx="4937760" cy="3749039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300">
                <a:solidFill>
                  <a:srgbClr val="FBBF24"/>
                </a:solidFill>
                <a:latin typeface="Aptos Display"/>
              </a:defRPr>
            </a:pPr>
            <a:r>
              <a:t>Worked solution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Example: A wave has f = 2 Hz and λ = 0.3 m.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v = fλ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v = 2 × 0.3</a:t>
            </a:r>
          </a:p>
          <a:p>
            <a:pPr>
              <a:spcAft>
                <a:spcPts val="500"/>
              </a:spcAft>
              <a:defRPr sz="2000">
                <a:solidFill>
                  <a:srgbClr val="F5FAFA"/>
                </a:solidFill>
                <a:latin typeface="Aptos"/>
              </a:defRPr>
            </a:pPr>
            <a:r>
              <a:t>v = 0.6 m/s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Required practical: waves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6 — Waves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6 — Waves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143000"/>
            <a:ext cx="5303520" cy="475488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000">
                <a:solidFill>
                  <a:srgbClr val="FBBF24"/>
                </a:solidFill>
                <a:latin typeface="Aptos Display"/>
              </a:defRPr>
            </a:pPr>
            <a:r>
              <a:t>Measuring wave speed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Ripple tank: measure distance and time for wavefronts or use frequency and wavelength.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Sound in air: measure distance to reflector and echo time, or use microphones and oscilloscope.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Repeat readings and calculate a mean.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Reduce uncertainty with larger distances/times.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92240" y="1463040"/>
            <a:ext cx="4114800" cy="3200400"/>
          </a:xfrm>
          <a:prstGeom prst="roundRect">
            <a:avLst/>
          </a:prstGeom>
          <a:solidFill>
            <a:srgbClr val="142837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900" b="0">
                <a:solidFill>
                  <a:srgbClr val="F5FAFA"/>
                </a:solidFill>
                <a:latin typeface="Aptos"/>
              </a:defRPr>
            </a:pPr>
            <a:r>
              <a:t>Ripple tank diagram</a:t>
            </a:r>
            <a:br/>
            <a:br/>
            <a:r>
              <a:t>wavefronts  )))))</a:t>
            </a:r>
            <a:br/>
            <a:br/>
            <a:r>
              <a:t>Measure wavelength between crests.</a:t>
            </a:r>
            <a:br/>
            <a:r>
              <a:t>Use strobe/frequency to calculate speed.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Reflection and refraction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6 — Waves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6 — Waves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6126480" y="1188720"/>
            <a:ext cx="0" cy="4023360"/>
          </a:xfrm>
          <a:prstGeom prst="line">
            <a:avLst/>
          </a:prstGeom>
          <a:ln w="25400">
            <a:solidFill>
              <a:srgbClr val="94A3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or 7"/>
          <p:cNvCxnSpPr/>
          <p:nvPr/>
        </p:nvCxnSpPr>
        <p:spPr>
          <a:xfrm>
            <a:off x="2743200" y="4572000"/>
            <a:ext cx="6400800" cy="0"/>
          </a:xfrm>
          <a:prstGeom prst="line">
            <a:avLst/>
          </a:prstGeom>
          <a:ln w="38100">
            <a:solidFill>
              <a:srgbClr val="F5FA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>
            <a:off x="3749039" y="1828800"/>
            <a:ext cx="2331721" cy="2697480"/>
          </a:xfrm>
          <a:prstGeom prst="line">
            <a:avLst/>
          </a:prstGeom>
          <a:ln w="38100">
            <a:solidFill>
              <a:srgbClr val="FBBF2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 9"/>
          <p:cNvCxnSpPr/>
          <p:nvPr/>
        </p:nvCxnSpPr>
        <p:spPr>
          <a:xfrm flipV="1">
            <a:off x="6126480" y="1828800"/>
            <a:ext cx="2377440" cy="2697480"/>
          </a:xfrm>
          <a:prstGeom prst="line">
            <a:avLst/>
          </a:prstGeom>
          <a:ln w="38100">
            <a:solidFill>
              <a:srgbClr val="34D39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914400" y="4846320"/>
            <a:ext cx="3657600" cy="457200"/>
          </a:xfrm>
          <a:prstGeom prst="roundRect">
            <a:avLst/>
          </a:prstGeom>
          <a:solidFill>
            <a:srgbClr val="004D40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600" b="0">
                <a:solidFill>
                  <a:srgbClr val="F5FAFA"/>
                </a:solidFill>
                <a:latin typeface="Aptos"/>
              </a:defRPr>
            </a:pPr>
            <a:r>
              <a:t>angle of incidence = angle of reflection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720840" y="1234440"/>
            <a:ext cx="4389120" cy="256032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000">
                <a:solidFill>
                  <a:srgbClr val="FBBF24"/>
                </a:solidFill>
                <a:latin typeface="Aptos Display"/>
              </a:defRPr>
            </a:pPr>
            <a:r>
              <a:t>Boundary behaviour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At a boundary, waves may be reflected, transmitted, refracted or absorbed.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Frequency does not change when a wave crosses a boundary.</a:t>
            </a:r>
          </a:p>
          <a:p>
            <a:pPr>
              <a:spcAft>
                <a:spcPts val="500"/>
              </a:spcAft>
              <a:defRPr sz="1700">
                <a:solidFill>
                  <a:srgbClr val="F5FAFA"/>
                </a:solidFill>
                <a:latin typeface="Aptos"/>
              </a:defRPr>
            </a:pPr>
            <a:r>
              <a:t>Speed and wavelength may change.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60A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228600"/>
            <a:ext cx="886968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400" b="1">
                <a:solidFill>
                  <a:srgbClr val="F5FAFA"/>
                </a:solidFill>
                <a:latin typeface="Aptos Display"/>
              </a:defRPr>
            </a:pPr>
            <a:r>
              <a:t>Electromagnetic spectrum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868680"/>
            <a:ext cx="89611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94A3B8"/>
                </a:solidFill>
                <a:latin typeface="Aptos"/>
              </a:defRPr>
            </a:pPr>
            <a:r>
              <a:t>Physics 6 — Waves</a:t>
            </a:r>
          </a:p>
        </p:txBody>
      </p:sp>
      <p:pic>
        <p:nvPicPr>
          <p:cNvPr id="5" name="Picture 4" descr="jdscience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2368" y="164592"/>
            <a:ext cx="20574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565392"/>
            <a:ext cx="11247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94A3B8"/>
                </a:solidFill>
                <a:latin typeface="Aptos"/>
              </a:defRPr>
            </a:pPr>
            <a:r>
              <a:t>JDScience | AQA GCSE Physics 8463 | Physics 6 — Waves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2103120"/>
            <a:ext cx="1417320" cy="594360"/>
          </a:xfrm>
          <a:prstGeom prst="roundRect">
            <a:avLst/>
          </a:prstGeom>
          <a:solidFill>
            <a:srgbClr val="A78B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5FAFA"/>
                </a:solidFill>
                <a:latin typeface="Aptos"/>
              </a:defRPr>
            </a:pPr>
            <a:r>
              <a:t>Gamma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194560" y="2103120"/>
            <a:ext cx="1417320" cy="594360"/>
          </a:xfrm>
          <a:prstGeom prst="round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5FAFA"/>
                </a:solidFill>
                <a:latin typeface="Aptos"/>
              </a:defRPr>
            </a:pPr>
            <a:r>
              <a:t>X-rays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794760" y="2103120"/>
            <a:ext cx="1417320" cy="594360"/>
          </a:xfrm>
          <a:prstGeom prst="round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5FAFA"/>
                </a:solidFill>
                <a:latin typeface="Aptos"/>
              </a:defRPr>
            </a:pPr>
            <a:r>
              <a:t>UV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394960" y="2103120"/>
            <a:ext cx="1417320" cy="594360"/>
          </a:xfrm>
          <a:prstGeom prst="round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5FAFA"/>
                </a:solidFill>
                <a:latin typeface="Aptos"/>
              </a:defRPr>
            </a:pPr>
            <a:r>
              <a:t>Visible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995160" y="2103120"/>
            <a:ext cx="1417320" cy="594360"/>
          </a:xfrm>
          <a:prstGeom prst="roundRect">
            <a:avLst/>
          </a:prstGeom>
          <a:solidFill>
            <a:srgbClr val="FBBF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5FAFA"/>
                </a:solidFill>
                <a:latin typeface="Aptos"/>
              </a:defRPr>
            </a:pPr>
            <a:r>
              <a:t>Infrared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595360" y="2103120"/>
            <a:ext cx="1417320" cy="594360"/>
          </a:xfrm>
          <a:prstGeom prst="roundRect">
            <a:avLst/>
          </a:prstGeom>
          <a:solidFill>
            <a:srgbClr val="F871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5FAFA"/>
                </a:solidFill>
                <a:latin typeface="Aptos"/>
              </a:defRPr>
            </a:pPr>
            <a:r>
              <a:t>Microwaves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0195560" y="2103120"/>
            <a:ext cx="1417320" cy="594360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5FAFA"/>
                </a:solidFill>
                <a:latin typeface="Aptos"/>
              </a:defRPr>
            </a:pPr>
            <a:r>
              <a:t>Radio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31520" y="3246120"/>
            <a:ext cx="4663440" cy="0"/>
          </a:xfrm>
          <a:prstGeom prst="line">
            <a:avLst/>
          </a:prstGeom>
          <a:ln w="25400">
            <a:solidFill>
              <a:srgbClr val="94A3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1188720" y="3520440"/>
            <a:ext cx="3657600" cy="457200"/>
          </a:xfrm>
          <a:prstGeom prst="roundRect">
            <a:avLst/>
          </a:prstGeom>
          <a:solidFill>
            <a:srgbClr val="060A12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300" b="0">
                <a:solidFill>
                  <a:srgbClr val="F5FAFA"/>
                </a:solidFill>
                <a:latin typeface="Aptos"/>
              </a:defRPr>
            </a:pPr>
            <a:r>
              <a:t>higher frequency, shorter wavelength</a:t>
            </a:r>
          </a:p>
        </p:txBody>
      </p:sp>
      <p:cxnSp>
        <p:nvCxnSpPr>
          <p:cNvPr id="16" name="Connector 15"/>
          <p:cNvCxnSpPr/>
          <p:nvPr/>
        </p:nvCxnSpPr>
        <p:spPr>
          <a:xfrm flipH="1">
            <a:off x="6217920" y="4160520"/>
            <a:ext cx="4754880" cy="0"/>
          </a:xfrm>
          <a:prstGeom prst="line">
            <a:avLst/>
          </a:prstGeom>
          <a:ln w="25400">
            <a:solidFill>
              <a:srgbClr val="94A3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6675120" y="4434840"/>
            <a:ext cx="3657600" cy="457200"/>
          </a:xfrm>
          <a:prstGeom prst="roundRect">
            <a:avLst/>
          </a:prstGeom>
          <a:solidFill>
            <a:srgbClr val="060A12"/>
          </a:solidFill>
          <a:ln>
            <a:solidFill>
              <a:srgbClr val="2337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9728" rIns="109728" tIns="73152" bIns="73152" wrap="square"/>
          <a:lstStyle/>
          <a:p>
            <a:pPr algn="ctr">
              <a:defRPr sz="1300" b="0">
                <a:solidFill>
                  <a:srgbClr val="F5FAFA"/>
                </a:solidFill>
                <a:latin typeface="Aptos"/>
              </a:defRPr>
            </a:pPr>
            <a:r>
              <a:t>lower frequency, longer wavelength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31520" y="5212080"/>
            <a:ext cx="10789920" cy="685800"/>
          </a:xfrm>
          <a:prstGeom prst="roundRect">
            <a:avLst/>
          </a:prstGeom>
          <a:solidFill>
            <a:srgbClr val="0F172A"/>
          </a:solidFill>
          <a:ln>
            <a:solidFill>
              <a:srgbClr val="26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64592" rIns="137160" tIns="109728" wrap="square"/>
          <a:lstStyle/>
          <a:p>
            <a:pPr algn="ctr">
              <a:defRPr b="1" sz="2100">
                <a:solidFill>
                  <a:srgbClr val="FBBF24"/>
                </a:solidFill>
                <a:latin typeface="Aptos Display"/>
              </a:defRPr>
            </a:pPr>
            <a:r>
              <a:t>Key fact</a:t>
            </a:r>
          </a:p>
          <a:p>
            <a:pPr>
              <a:spcAft>
                <a:spcPts val="500"/>
              </a:spcAft>
              <a:defRPr sz="1800">
                <a:solidFill>
                  <a:srgbClr val="F5FAFA"/>
                </a:solidFill>
                <a:latin typeface="Aptos"/>
              </a:defRPr>
            </a:pPr>
            <a:r>
              <a:t>All electromagnetic waves are transverse and travel at 3.0 × 10⁸ m/s in a vacuum.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