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39" y="777240"/>
            <a:ext cx="4663440" cy="310896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31520" y="1965960"/>
            <a:ext cx="10789920" cy="868680"/>
          </a:xfrm>
          <a:prstGeom prst="roundRect">
            <a:avLst/>
          </a:prstGeom>
          <a:solidFill>
            <a:srgbClr val="001E1C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400" b="1">
                <a:solidFill>
                  <a:srgbClr val="F5FAFA"/>
                </a:solidFill>
                <a:latin typeface="Aptos Display"/>
              </a:defRPr>
            </a:pPr>
            <a:r>
              <a:t>AQA GCSE Physics: Energy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0" y="2999232"/>
            <a:ext cx="850392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1">
                <a:solidFill>
                  <a:srgbClr val="FBBF24"/>
                </a:solidFill>
                <a:latin typeface="Aptos"/>
              </a:defRPr>
            </a:pPr>
            <a:r>
              <a:t>Topic 4.1 | JDScience branded lesson deck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88720" y="3840480"/>
            <a:ext cx="9784080" cy="1600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What this JDScience deck includes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Specification coverage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Assessment for Learning tasks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Teacher explanations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Exam-style questions with worked solutions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Scientific diagrams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80160" y="5715000"/>
            <a:ext cx="9509760" cy="411480"/>
          </a:xfrm>
          <a:prstGeom prst="roundRect">
            <a:avLst/>
          </a:prstGeom>
          <a:solidFill>
            <a:srgbClr val="060A12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100" b="0">
                <a:solidFill>
                  <a:srgbClr val="94A3B8"/>
                </a:solidFill>
                <a:latin typeface="Aptos"/>
              </a:defRPr>
            </a:pPr>
            <a:r>
              <a:t>Based on the original classroom deck and aligned to the current AQA GCSE Physics 8463 specification.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Energy resources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5394960" cy="48463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Core knowledge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Renewable: solar, wind, hydroelectric, tidal, geothermal, biofuel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Non-renewable: coal, oil, gas, nuclear fuel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Evaluate using cost, reliability, environmental impact, startup time and location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120640" cy="48463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Application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Exam-style evaluation: “Explain why a country may still use fossil fuels even when renewables are available.”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Model points: high demand; reliable baseload; infrastructure already exists; renewables can be intermittent; environmental disadvantages of fossil fuels.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5669280" cy="53492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Questions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A 1200 kg car moves at 20 m/s. Calculate its kinetic energy. (3)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Explain why insulation reduces energy transfer from a house. (4)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A 2 kg block is heated by 8400 J and its temperature rises by 10 °C. Calculate c. (3)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46520" y="1143000"/>
            <a:ext cx="5120640" cy="534924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700">
                <a:solidFill>
                  <a:srgbClr val="FBBF24"/>
                </a:solidFill>
                <a:latin typeface="Aptos Display"/>
              </a:defRPr>
            </a:pPr>
            <a:r>
              <a:t>Model answers / marking points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1. KE = ½mv² = ½ × 1200 × 20² = 240 000 J.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2. Reduces conduction/convection/radiation; trapped air; lower temperature gradient; less energy dissipated.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3. c = E/(mΔθ) = 8400/(2×10) = 420 J kg⁻¹ °C⁻¹.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Revision 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88720"/>
            <a:ext cx="544068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I can…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Identify energy stores and transfer pathways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Calculate KE, GPE, work done and power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ΔE = mcΔθ in SHC contexts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Describe energy dissipation and conservation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Interpret Sankey diagrams and efficiency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188720"/>
            <a:ext cx="530352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Exam readiness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Evaluate renewable and non-renewable resources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Explain insulation methods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Write full working for equation questions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Source and copyright note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280160"/>
            <a:ext cx="10241280" cy="41148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Responsible use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This JDScience teaching deck is adapted from the uploaded classroom PowerPoint supplied by the user.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Specification alignment checked against AQA GCSE Physics 8463 subject content.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Exam-style questions and model answers are original JDScience practice items, written to match GCSE command words and assessment style.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Official past-paper questions remain the copyright of AQA and should be accessed via AQA or authorised sources.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command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How to answer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State: give a short answer or fact.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Describe: say what happens or what can be seen.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Explain: give reasons using scientific ideas.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Calculate: show equation, substitution and answer with unit.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Evaluate: compare advantages and disadvantages before making a judgement.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Improve it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AfL: Improve this weak answer.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Weak answer: “It goes up because it is bigger.”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Better answer: use named quantities, a clear cause and a GCSE keyword.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Equation and units checkpoint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KE = ½mv²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59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GPE = mgh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W = Fs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59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P = E/t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361188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Efficiency = useful/total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59" y="361188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ΔE = mcΔθ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05840" y="5303520"/>
            <a:ext cx="10058400" cy="54864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900" b="0">
                <a:solidFill>
                  <a:srgbClr val="F5FAFA"/>
                </a:solidFill>
                <a:latin typeface="Aptos"/>
              </a:defRPr>
            </a:pPr>
            <a:r>
              <a:t>Exam routine: write the equation → substitute values → calculate → add the correct unit.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1. Energy can be created. True/False?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2. Doubling speed has what effect on KE?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3. What unit is power measured in?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4. What does insulation reduce?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False — conserved, transferred between stores.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KE becomes four times larger.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Watt, W.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Energy transfer to surroundings.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Required practical focus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8006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Method and variables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Measure mass accurately.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Measure temperature change carefully.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Calculate energy transferred using E = VIt.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Use insulation to reduce heat loss.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80060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Accuracy and evaluation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Repeat readings and calculate a mean where possible.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Main error: energy lost to surroundings, so measured c may be inaccurate.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Answer in full sentences and show working where needed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1. A 1500 kg car travels at 12 m/s. Calculate KE.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2. A 2 kg mass is lifted 3 m. Calculate GPE using g = 10 N/kg.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3. A device transfers 800 J useful energy from 2000 J input. Calculate efficiency.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4. Explain why a vacuum flask reduces heat transfer.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practice: solutions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Marking points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KE = ½ × 1500 × 12² = 108 000 J.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GPE = 2 × 10 × 3 = 60 J.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Efficiency = 800/2000 = 0.40 = 40%.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4. Vacuum reduces conduction/convection; shiny surfaces reduce radiation; lid reduces convection/evaporation.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Learning journey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521208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By the end, students should be able to…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Describe energy stores and transfers in systems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Calculate kinetic energy, GPE, power and work done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Use specific heat capacity in practical and calculation contexts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Explain efficiency, dissipation and conservation of energy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Evaluate insulation and national/global energy resources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2240" y="3886200"/>
            <a:ext cx="960120" cy="438912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Recall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45236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726679" y="3886200"/>
            <a:ext cx="960120" cy="438912"/>
          </a:xfrm>
          <a:prstGeom prst="round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Explain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868680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961120" y="3886200"/>
            <a:ext cx="960120" cy="438912"/>
          </a:xfrm>
          <a:prstGeom prst="round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Apply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992124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195560" y="3886200"/>
            <a:ext cx="960120" cy="438912"/>
          </a:xfrm>
          <a:prstGeom prst="round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Evaluate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1463040"/>
            <a:ext cx="4754880" cy="16002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800" b="0">
                <a:solidFill>
                  <a:srgbClr val="F5FAFA"/>
                </a:solidFill>
                <a:latin typeface="Aptos"/>
              </a:defRPr>
            </a:pPr>
            <a:r>
              <a:t>AfL routine: every section includes a retrieval check, a short application task and a model-answer reflection.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Common misconceptions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Fix these before the exam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Energy is not lost; it becomes less useful when dissipated.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Power is not the same as energy: power is the rate of energy transfer.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Kinetic energy depends on speed squared, not just speed.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Efficiency can be written as a decimal or percentage, but percentage must be ×100.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Exit ticket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188720"/>
            <a:ext cx="4937760" cy="43891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Write before you leave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thing I can now explain clearly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equation I can use confidently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area I still need to revise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exam technique target for next lesson is…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828800"/>
            <a:ext cx="4297680" cy="2377440"/>
          </a:xfrm>
          <a:prstGeom prst="roundRect">
            <a:avLst/>
          </a:prstGeom>
          <a:solidFill>
            <a:srgbClr val="232848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0">
                <a:solidFill>
                  <a:srgbClr val="F5FAFA"/>
                </a:solidFill>
                <a:latin typeface="Aptos"/>
              </a:defRPr>
            </a:pPr>
            <a:r>
              <a:t>Green-pen improvement:</a:t>
            </a:r>
            <a:br/>
            <a:r>
              <a:t>Choose one answer from today and add one extra scientific keyword or calculation step.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Energy stores and transfers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234440"/>
            <a:ext cx="2331720" cy="438912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5FAFA"/>
                </a:solidFill>
                <a:latin typeface="Aptos"/>
              </a:defRPr>
            </a:pPr>
            <a:r>
              <a:t>Kinetic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83280" y="1234440"/>
            <a:ext cx="2331720" cy="438912"/>
          </a:xfrm>
          <a:prstGeom prst="round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5FAFA"/>
                </a:solidFill>
                <a:latin typeface="Aptos"/>
              </a:defRPr>
            </a:pPr>
            <a:r>
              <a:t>Thermal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80760" y="1234440"/>
            <a:ext cx="2331720" cy="438912"/>
          </a:xfrm>
          <a:prstGeom prst="round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5FAFA"/>
                </a:solidFill>
                <a:latin typeface="Aptos"/>
              </a:defRPr>
            </a:pPr>
            <a:r>
              <a:t>Chemical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778240" y="1234440"/>
            <a:ext cx="2331720" cy="438912"/>
          </a:xfrm>
          <a:prstGeom prst="roundRect">
            <a:avLst/>
          </a:prstGeom>
          <a:solidFill>
            <a:srgbClr val="FBBF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5FAFA"/>
                </a:solidFill>
                <a:latin typeface="Aptos"/>
              </a:defRPr>
            </a:pPr>
            <a:r>
              <a:t>Nuclear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1947672"/>
            <a:ext cx="2331720" cy="438912"/>
          </a:xfrm>
          <a:prstGeom prst="round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5FAFA"/>
                </a:solidFill>
                <a:latin typeface="Aptos"/>
              </a:defRPr>
            </a:pPr>
            <a:r>
              <a:t>Gravitational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83280" y="1947672"/>
            <a:ext cx="2331720" cy="438912"/>
          </a:xfrm>
          <a:prstGeom prst="roundRect">
            <a:avLst/>
          </a:prstGeom>
          <a:solidFill>
            <a:srgbClr val="F472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5FAFA"/>
                </a:solidFill>
                <a:latin typeface="Aptos"/>
              </a:defRPr>
            </a:pPr>
            <a:r>
              <a:t>Elastic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80760" y="1947672"/>
            <a:ext cx="2331720" cy="438912"/>
          </a:xfrm>
          <a:prstGeom prst="roundRect">
            <a:avLst/>
          </a:prstGeom>
          <a:solidFill>
            <a:srgbClr val="F871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5FAFA"/>
                </a:solidFill>
                <a:latin typeface="Aptos"/>
              </a:defRPr>
            </a:pPr>
            <a:r>
              <a:t>Magnetic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778240" y="1947672"/>
            <a:ext cx="2331720" cy="438912"/>
          </a:xfrm>
          <a:prstGeom prst="roundRect">
            <a:avLst/>
          </a:prstGeom>
          <a:solidFill>
            <a:srgbClr val="004D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F5FAFA"/>
                </a:solidFill>
                <a:latin typeface="Aptos"/>
              </a:defRPr>
            </a:pPr>
            <a:r>
              <a:t>Electrostatic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7240" y="2971800"/>
            <a:ext cx="4846320" cy="13716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700" b="0">
                <a:solidFill>
                  <a:srgbClr val="F5FAFA"/>
                </a:solidFill>
                <a:latin typeface="Aptos"/>
              </a:defRPr>
            </a:pPr>
            <a:r>
              <a:t>Explanatory note: Energy is not “used up”. It is transferred between stores by pathways such as mechanical work, electrical work, heating and radiation.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2971800"/>
            <a:ext cx="4983480" cy="1371600"/>
          </a:xfrm>
          <a:prstGeom prst="roundRect">
            <a:avLst/>
          </a:prstGeom>
          <a:solidFill>
            <a:srgbClr val="281E41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800" b="0">
                <a:solidFill>
                  <a:srgbClr val="F5FAFA"/>
                </a:solidFill>
                <a:latin typeface="Aptos"/>
              </a:defRPr>
            </a:pPr>
            <a:r>
              <a:t>AfL: For a kettle, identify the starting store, useful transfer and wasted transfer.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920240" y="5074920"/>
            <a:ext cx="3108960" cy="0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914400" y="4800600"/>
            <a:ext cx="1645920" cy="502920"/>
          </a:xfrm>
          <a:prstGeom prst="roundRect">
            <a:avLst/>
          </a:prstGeom>
          <a:solidFill>
            <a:srgbClr val="009688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600" b="0">
                <a:solidFill>
                  <a:srgbClr val="F5FAFA"/>
                </a:solidFill>
                <a:latin typeface="Aptos"/>
              </a:defRPr>
            </a:pPr>
            <a:r>
              <a:t>Electrical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212080" y="4800600"/>
            <a:ext cx="237744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600" b="0">
                <a:solidFill>
                  <a:srgbClr val="F5FAFA"/>
                </a:solidFill>
                <a:latin typeface="Aptos"/>
              </a:defRPr>
            </a:pPr>
            <a:r>
              <a:t>Thermal + sound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Complete: Energy cannot be ____ or destroyed.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Name two useful energy transfers in a moving car.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What does “dissipated” mean?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created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Chemical → kinetic; chemical/electrical → thermal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Spread out to the surroundings, usually as less useful thermal energy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Key calculation: kinetic energy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1280160"/>
            <a:ext cx="4114800" cy="100584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200" b="1">
                <a:solidFill>
                  <a:srgbClr val="FBBF24"/>
                </a:solidFill>
                <a:latin typeface="Aptos"/>
              </a:defRPr>
            </a:pPr>
            <a:r>
              <a:t>KE = ½mv²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2514600"/>
            <a:ext cx="4937760" cy="19202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Meaning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KE in joules (J)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m in kilograms (kg)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v in metres per second (m/s)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Speed has a squared effect: doubling speed quadruples KE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1280160"/>
            <a:ext cx="4937760" cy="31546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Worked example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Example: A 1000 kg car travels at 30 m/s.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KE = ½ × 1000 × 30²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KE = 450 000 J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 note: always square the speed first.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Gravitational potential energy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4389120" cy="96012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200" b="1">
                <a:solidFill>
                  <a:srgbClr val="FBBF24"/>
                </a:solidFill>
                <a:latin typeface="Aptos"/>
              </a:defRPr>
            </a:pPr>
            <a:r>
              <a:t>GPE = mgh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583680" y="5120640"/>
            <a:ext cx="3291840" cy="0"/>
          </a:xfrm>
          <a:prstGeom prst="line">
            <a:avLst/>
          </a:prstGeom>
          <a:ln w="381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8138160" y="1828800"/>
            <a:ext cx="0" cy="3291840"/>
          </a:xfrm>
          <a:prstGeom prst="line">
            <a:avLst/>
          </a:prstGeom>
          <a:ln w="254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V="1">
            <a:off x="8138160" y="1920240"/>
            <a:ext cx="0" cy="3108960"/>
          </a:xfrm>
          <a:prstGeom prst="line">
            <a:avLst/>
          </a:prstGeom>
          <a:ln w="254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7818120" y="1554480"/>
            <a:ext cx="640080" cy="640080"/>
          </a:xfrm>
          <a:prstGeom prst="ellipse">
            <a:avLst/>
          </a:prstGeom>
          <a:solidFill>
            <a:srgbClr val="34D399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5FAFA"/>
                </a:solidFill>
                <a:latin typeface="Aptos"/>
              </a:defRPr>
            </a:pPr>
            <a:r>
              <a:t>m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66760" y="2971800"/>
            <a:ext cx="2103120" cy="54864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800" b="0">
                <a:solidFill>
                  <a:srgbClr val="F5FAFA"/>
                </a:solidFill>
                <a:latin typeface="Aptos"/>
              </a:defRPr>
            </a:pPr>
            <a:r>
              <a:t>height, 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2423160"/>
            <a:ext cx="5029200" cy="26517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Worked solution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Example: 70 kg student climbs 0.5 m.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GPE = 70 × 10 × 0.5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GPE = 350 J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Use g = 9.8 N/kg if given; GCSE often uses 10 N/kg.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Work done and power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80160"/>
            <a:ext cx="4023360" cy="82296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600" b="1">
                <a:solidFill>
                  <a:srgbClr val="FBBF24"/>
                </a:solidFill>
                <a:latin typeface="Aptos"/>
              </a:defRPr>
            </a:pPr>
            <a:r>
              <a:t>W = F × 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377440"/>
            <a:ext cx="4023360" cy="82296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600" b="1">
                <a:solidFill>
                  <a:srgbClr val="FBBF24"/>
                </a:solidFill>
                <a:latin typeface="Aptos"/>
              </a:defRPr>
            </a:pPr>
            <a:r>
              <a:t>P = E ÷ 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577840" y="1188720"/>
            <a:ext cx="5760720" cy="23774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200">
                <a:solidFill>
                  <a:srgbClr val="FBBF24"/>
                </a:solidFill>
                <a:latin typeface="Aptos Display"/>
              </a:defRPr>
            </a:pPr>
            <a:r>
              <a:t>Teacher explanation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Work done is energy transferred by a force moving through a distance.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Power is the rate of transferring energy or doing work.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1 watt = 1 joule per second.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77840" y="3886200"/>
            <a:ext cx="5760720" cy="13716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Quick 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AfL: If 120 J is transferred in 2 s, power = ____ W.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If 200 J of work is done by 50 N, distance = ____ 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Required practical: specific heat capacity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43000"/>
            <a:ext cx="3886200" cy="73152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3800" b="1">
                <a:solidFill>
                  <a:srgbClr val="FBBF24"/>
                </a:solidFill>
                <a:latin typeface="Aptos"/>
              </a:defRPr>
            </a:pPr>
            <a:r>
              <a:t>ΔE = mcΔθ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43000"/>
            <a:ext cx="4389120" cy="310896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800" b="0">
                <a:solidFill>
                  <a:srgbClr val="F5FAFA"/>
                </a:solidFill>
                <a:latin typeface="Aptos"/>
              </a:defRPr>
            </a:pPr>
            <a:r>
              <a:t>Insulated block / beaker</a:t>
            </a:r>
            <a:br/>
            <a:br/>
            <a:r>
              <a:t>Heater supplies energy: E = VIt</a:t>
            </a:r>
            <a:br/>
            <a:br/>
            <a:r>
              <a:t>Measure mass, initial temperature, final temperature.</a:t>
            </a:r>
            <a:br/>
            <a:br/>
            <a:r>
              <a:t>Calculate c = E ÷ (mΔθ).</a:t>
            </a:r>
          </a:p>
        </p:txBody>
      </p:sp>
      <p:sp>
        <p:nvSpPr>
          <p:cNvPr id="9" name="Oval 8"/>
          <p:cNvSpPr/>
          <p:nvPr/>
        </p:nvSpPr>
        <p:spPr>
          <a:xfrm>
            <a:off x="9829800" y="4069080"/>
            <a:ext cx="548640" cy="548640"/>
          </a:xfrm>
          <a:prstGeom prst="ellipse">
            <a:avLst/>
          </a:prstGeom>
          <a:solidFill>
            <a:srgbClr val="F87171"/>
          </a:solidFill>
          <a:ln>
            <a:solidFill>
              <a:srgbClr val="F5FA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5FAFA"/>
                </a:solidFill>
                <a:latin typeface="Aptos"/>
              </a:defRPr>
            </a:pPr>
            <a:r>
              <a:t>T</a:t>
            </a:r>
          </a:p>
        </p:txBody>
      </p:sp>
      <p:cxnSp>
        <p:nvCxnSpPr>
          <p:cNvPr id="10" name="Connector 9"/>
          <p:cNvCxnSpPr/>
          <p:nvPr/>
        </p:nvCxnSpPr>
        <p:spPr>
          <a:xfrm flipV="1">
            <a:off x="10012680" y="2103120"/>
            <a:ext cx="0" cy="1965960"/>
          </a:xfrm>
          <a:prstGeom prst="line">
            <a:avLst/>
          </a:prstGeom>
          <a:ln w="38100">
            <a:solidFill>
              <a:srgbClr val="F8717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669280" y="4526280"/>
            <a:ext cx="1188720" cy="411480"/>
          </a:xfrm>
          <a:prstGeom prst="roundRect">
            <a:avLst/>
          </a:prstGeom>
          <a:solidFill>
            <a:srgbClr val="009688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200" b="0">
                <a:solidFill>
                  <a:srgbClr val="F5FAFA"/>
                </a:solidFill>
                <a:latin typeface="Aptos"/>
              </a:defRPr>
            </a:pPr>
            <a:r>
              <a:t>Ammeter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040880" y="4526280"/>
            <a:ext cx="1188720" cy="411480"/>
          </a:xfrm>
          <a:prstGeom prst="roundRect">
            <a:avLst/>
          </a:prstGeom>
          <a:solidFill>
            <a:srgbClr val="009688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200" b="0">
                <a:solidFill>
                  <a:srgbClr val="F5FAFA"/>
                </a:solidFill>
                <a:latin typeface="Aptos"/>
              </a:defRPr>
            </a:pPr>
            <a:r>
              <a:t>Voltmeter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412480" y="4526280"/>
            <a:ext cx="1188720" cy="411480"/>
          </a:xfrm>
          <a:prstGeom prst="roundRect">
            <a:avLst/>
          </a:prstGeom>
          <a:solidFill>
            <a:srgbClr val="009688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200" b="0">
                <a:solidFill>
                  <a:srgbClr val="F5FAFA"/>
                </a:solidFill>
                <a:latin typeface="Aptos"/>
              </a:defRPr>
            </a:pPr>
            <a:r>
              <a:t>Heater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2103120"/>
            <a:ext cx="4800600" cy="3337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Method notes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Reduce heat loss with insulation and a lid.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Stir the water/block for an even temperature.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Use kg for mass and °C/K for temperature change.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Main uncertainty: heat lost to surroundings.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Efficiency and Sankey diagrams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1 — Energy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1 — Energy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143000"/>
            <a:ext cx="4114800" cy="82296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200" b="1">
                <a:solidFill>
                  <a:srgbClr val="FBBF24"/>
                </a:solidFill>
                <a:latin typeface="Aptos"/>
              </a:defRPr>
            </a:pPr>
            <a:r>
              <a:t>Efficiency = useful output ÷ total input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188720" y="3657600"/>
            <a:ext cx="4480560" cy="0"/>
          </a:xfrm>
          <a:prstGeom prst="line">
            <a:avLst/>
          </a:prstGeom>
          <a:ln w="1778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5669280" y="2834640"/>
            <a:ext cx="3749040" cy="822960"/>
          </a:xfrm>
          <a:prstGeom prst="line">
            <a:avLst/>
          </a:prstGeom>
          <a:ln w="1270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5669280" y="3657600"/>
            <a:ext cx="2834640" cy="1325880"/>
          </a:xfrm>
          <a:prstGeom prst="line">
            <a:avLst/>
          </a:prstGeom>
          <a:ln w="88900">
            <a:solidFill>
              <a:srgbClr val="F8717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914400" y="2971800"/>
            <a:ext cx="192024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100 J input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418320" y="2606040"/>
            <a:ext cx="173736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70 J useful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5120640"/>
            <a:ext cx="192024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500" b="0">
                <a:solidFill>
                  <a:srgbClr val="F5FAFA"/>
                </a:solidFill>
                <a:latin typeface="Aptos"/>
              </a:defRPr>
            </a:pPr>
            <a:r>
              <a:t>30 J wasted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5120640"/>
            <a:ext cx="5029200" cy="9144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Quick calculation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AfL: Calculate the efficiency of this device. Answer: 70%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