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9144000" cy="73152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731520"/>
            <a:ext cx="8229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</a:rPr>
              <a:t>Key Concepts in 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82880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1">
                <a:solidFill>
                  <a:srgbClr val="D6F0DC"/>
                </a:solidFill>
              </a:rPr>
              <a:t>Topic 1  |  Edexcel GCSE Biology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37744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5C518"/>
                </a:solidFill>
              </a:rPr>
              <a:t>JDScience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83464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D6F0DC"/>
                </a:solidFill>
              </a:rPr>
              <a:t>Learn Smarter  •  Revise Better  •  Achieve More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3383280"/>
            <a:ext cx="7680960" cy="2560320"/>
          </a:xfrm>
          <a:prstGeom prst="rect">
            <a:avLst/>
          </a:prstGeom>
          <a:solidFill>
            <a:srgbClr val="125022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5C518"/>
                </a:solidFill>
              </a:rPr>
              <a:t>  📚 Learning Objectives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FFFFFF"/>
                </a:solidFill>
              </a:rPr>
              <a:t>  ✔  Describe the structure of animal, plant and bacterial cells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FFFFFF"/>
                </a:solidFill>
              </a:rPr>
              <a:t>  ✔  Explain cell specialisation and the role of gametes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FFFFFF"/>
                </a:solidFill>
              </a:rPr>
              <a:t>  ✔  Use a light and electron microscope; perform magnification calculations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FFFFFF"/>
                </a:solidFill>
              </a:rPr>
              <a:t>  ✔  Explain how enzymes work and factors that affect their activity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FFFFFF"/>
                </a:solidFill>
              </a:rPr>
              <a:t>  ✔  Distinguish between diffusion, osmosis and active transport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Microscopy &amp; Magnification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Required Practical 1 — Using a Light Microscope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38912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Parts of a Light Microscope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389120" cy="354787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Eyepiece lens — you look through this (usually ×10)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Objective lenses — ×4, ×10, ×40 (rotate to change magnification)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Stage — holds the microscope slide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Coarse focus — large adjustment to get image roughly in focus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Fine focus — sharp adjustment to get clear image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Condenser/mirror — directs light through the slide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Arm &amp; base — structural support</a:t>
            </a:r>
          </a:p>
        </p:txBody>
      </p:sp>
      <p:sp>
        <p:nvSpPr>
          <p:cNvPr id="7" name="Rectangle 6"/>
          <p:cNvSpPr/>
          <p:nvPr/>
        </p:nvSpPr>
        <p:spPr>
          <a:xfrm>
            <a:off x="4846320" y="1005840"/>
            <a:ext cx="4023360" cy="292608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Magnification Formula</a:t>
            </a:r>
          </a:p>
        </p:txBody>
      </p:sp>
      <p:sp>
        <p:nvSpPr>
          <p:cNvPr id="8" name="Rectangle 7"/>
          <p:cNvSpPr/>
          <p:nvPr/>
        </p:nvSpPr>
        <p:spPr>
          <a:xfrm>
            <a:off x="4846320" y="1298448"/>
            <a:ext cx="4023360" cy="354787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Magnification = image size ÷ actual size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Image size = magnification × actual size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Actual size = image size ÷ magnification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Example: image = 20 mm, magnification = ×100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Actual size = 20 ÷ 100 = 0.2 mm = 200 μm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Always convert units carefully (mm → μm: × 1000)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93776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5212080"/>
            <a:ext cx="8595360" cy="50292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Write the formula triangle: I = A × M. Cover what you want to find. Remember to convert units — examiners deduct marks for missing/wrong units.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" y="5760720"/>
            <a:ext cx="8595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Required Practical: Prepare and observe a slide of plant/animal cells using a light microscope.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10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Electron Microscopes &amp; Scientific Units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Standard form and prefixes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502920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Light vs Electron Microscope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5029200" cy="29077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Light microscope: max magnification ~×1500; max resolution ~200 nm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Transmission Electron Microscope (TEM): up to ×500 000; resolution ~0.1 nm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Scanning Electron Microscope (SEM): gives 3D surface images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Electron microscopes need a VACUUM — specimens cannot be alive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Electron microscopes revealed sub-cellular structures (mitochondria detail etc.)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0" y="1005840"/>
            <a:ext cx="3383280" cy="36576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FFFF"/>
                </a:solidFill>
              </a:rPr>
              <a:t>  Prefix   Symbol   Multiplier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0" y="1371600"/>
            <a:ext cx="338328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Milli     m         10⁻³  (÷1000)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0" y="1783080"/>
            <a:ext cx="3383280" cy="411480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Micro     μ         10⁻⁶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0" y="2194560"/>
            <a:ext cx="3383280" cy="4114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Nano      n         10⁻⁹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0" y="2606040"/>
            <a:ext cx="3383280" cy="411480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Pico      p         10⁻¹²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4343400"/>
            <a:ext cx="5029200" cy="292608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📐 Unit Conversion Practice (Higher)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4636008"/>
            <a:ext cx="5029200" cy="1216151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1 metre = 1000 mm = 1 000 000 μm = 1 000 000 000 nm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100 μm = 0.0001 m = 0.1 mm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1 mm = 1 000 000 nm (= 1×10⁶ nm)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If image = 5 mm at ×500: actual = 5÷500 = 0.01 mm = 10 μm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0" y="4343400"/>
            <a:ext cx="3383280" cy="274320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🔺 HIGHER TIER CHALLENGE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0" y="4617720"/>
            <a:ext cx="3383280" cy="1234439"/>
          </a:xfrm>
          <a:prstGeom prst="rect">
            <a:avLst/>
          </a:prstGeom>
          <a:solidFill>
            <a:srgbClr val="E0F7FA"/>
          </a:solidFill>
          <a:ln w="12700">
            <a:solidFill>
              <a:srgbClr val="00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A cell is 15 μm wide. Convert to: (a) mm  (b) nm  (c) m. [Answers: 0.015 mm | 15 000 nm | 0.000015 m]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5943600"/>
            <a:ext cx="8595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Spec link: Edexcel B1.3 | Standard form &amp; prefixes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11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Enzymes &amp; the Lock-and-Key Model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Biological catalysts — speed up reactions without being used up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84632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What are Enzymes?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846320" cy="31821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Biological catalysts — speed up metabolic reactions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Made of protein (long chains of amino acids, folded into 3D shape)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Each enzyme has a specific ACTIVE SITE — a uniquely shaped pocket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Only the correct substrate molecule fits the active site (complementary shape)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Enzyme + substrate → enzyme-substrate complex → products released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Enzyme is unchanged and can be reused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0" y="1005840"/>
            <a:ext cx="356616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>
                <a:solidFill>
                  <a:srgbClr val="1A6B2E"/>
                </a:solidFill>
              </a:rPr>
              <a:t>   LOCK AND KEY MODEL
   Substrate          Enzyme
       ┌─┐         ╭──────╮
       │ │  ──►    │  ╔══╗│
       │ │ fits→   │  ║  ║│  Active site
       └─┘         │  ╚══╝│
                   ╰──────╯
   Enzyme-substrate complex forms
   ↓  Products released
   ↓  Enzyme unchanged &amp; reused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461772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892040"/>
            <a:ext cx="8595360" cy="50292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Use the word 'COMPLEMENTARY shape' — not just 'matching'. 'Specific' and 'complementary' are the key exam terms.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5458968"/>
            <a:ext cx="8595360" cy="274320"/>
          </a:xfrm>
          <a:prstGeom prst="rect">
            <a:avLst/>
          </a:prstGeom>
          <a:solidFill>
            <a:srgbClr val="E8722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💬 THINK–PAIR–SHARE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733288"/>
            <a:ext cx="8595360" cy="384048"/>
          </a:xfrm>
          <a:prstGeom prst="rect">
            <a:avLst/>
          </a:prstGeom>
          <a:solidFill>
            <a:srgbClr val="FFF0E5"/>
          </a:solidFill>
          <a:ln w="12700">
            <a:solidFill>
              <a:srgbClr val="E87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Why can't amylase digest proteins? Use the lock-and-key model in your answer.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12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Factors Affecting Enzyme Activity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20624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🌡 Temperature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206240" cy="27249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As temperature increases → more kinetic energy → more collisions → faster reaction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Optimum temperature for most human enzymes ≈ 37°C (body temperature)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Above optimum: enzyme DENATURES — active site changes shape permanently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Substrate can no longer fit → reaction stops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Below optimum: slow reaction but enzyme NOT denatured — will work again if warmed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4880" y="1005840"/>
            <a:ext cx="4114800" cy="292608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⚗️ pH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0" y="1298448"/>
            <a:ext cx="4114800" cy="27249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Each enzyme has an optimum pH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Too acidic or alkaline → hydrogen bonds in enzyme break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Active site shape changes → enzyme denatured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Pepsin (stomach): optimum pH 2 (acidic)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Amylase (mouth/intestine): optimum pH ~7–8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Rate of reaction = amount of product ÷ time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114800"/>
            <a:ext cx="4206240" cy="292608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📈 Substrate Concentration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4407408"/>
            <a:ext cx="4206240" cy="13533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More substrate → more enzyme-substrate collisions → faster rate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Rate levels off when all active sites are occupied (enzyme is limiting factor)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Graph: rate increases then plateaus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54880" y="4114800"/>
            <a:ext cx="411480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54880" y="4389120"/>
            <a:ext cx="4114800" cy="137160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DENATURING is PERMANENT — the enzyme cannot recover. This is different from inhibition. Examiners want you to say the active site 'changes shape' NOT 'breaks down'.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" y="5852160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Rate of reaction = amount of product formed ÷ time  |  Spec link: Edexcel B1.6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13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Digestive Enzymes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Breaking food into small, absorbable molecules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1005840"/>
            <a:ext cx="8595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B2B2B"/>
                </a:solidFill>
              </a:rPr>
              <a:t>The digestive system breaks large insoluble molecules → small soluble molecules for absorption into the blood.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08760"/>
            <a:ext cx="8595360" cy="36576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   Enzyme        Substrate → Product     Produced in                    Optimum pH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874519"/>
            <a:ext cx="8595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Amylase      Starch → Glucose (maltose)      Mouth, pancreas, small intestine  ~7–8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2423160"/>
            <a:ext cx="8595360" cy="548640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Protease     Proteins → Amino acids          Stomach, pancreas, small intestine2 (stomach)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971800"/>
            <a:ext cx="859536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Lipase       Lipids → Fatty acids + glycerol Pancreas, small intestine         ~7–8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3566160"/>
            <a:ext cx="5029200" cy="292608"/>
          </a:xfrm>
          <a:prstGeom prst="rect">
            <a:avLst/>
          </a:prstGeom>
          <a:solidFill>
            <a:srgbClr val="E8722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Bile — Not an Enzyme!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3858768"/>
            <a:ext cx="5029200" cy="185623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Produced by the LIVER, stored in the GALL BLADDER, released into the small intestine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Bile EMULSIFIES fats — breaks large fat droplets into smaller ones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This increases surface area for lipase to act on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Bile also NEUTRALISES stomach acid (bile is alkaline, pH ~8)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94960" y="3566160"/>
            <a:ext cx="347472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94960" y="3840480"/>
            <a:ext cx="3474720" cy="91440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Bile is NOT an enzyme — it does NOT break chemical bonds. It physically emulsifies fats. Examiners test this distinction every year!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94960" y="4800600"/>
            <a:ext cx="3474720" cy="274320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🔺 HIGHER TIER CHALLENGE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94960" y="5074920"/>
            <a:ext cx="3474720" cy="640080"/>
          </a:xfrm>
          <a:prstGeom prst="rect">
            <a:avLst/>
          </a:prstGeom>
          <a:solidFill>
            <a:srgbClr val="E0F7FA"/>
          </a:solidFill>
          <a:ln w="12700">
            <a:solidFill>
              <a:srgbClr val="00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Required Practical: Investigate the effect of amylase on starch using iodine solution. Describe how you would measure the rate.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5806440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Spec link: Edexcel B1.7 | Required Practical 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14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Diffusion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Passive movement — no energy required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502920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Definition &amp; Key Points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5029200" cy="299923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Diffusion = net movement of particles from HIGH → LOW concentration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Movement is along (DOWN) the concentration gradient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It is a PASSIVE process — no energy (ATP) required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Particles spread until evenly distributed (equilibrium)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Occurs across cell membranes (e.g. O₂ into cells, CO₂ out of cells)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Also occurs in gases (e.g. perfume spreading across a room)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0" y="1005840"/>
            <a:ext cx="3566160" cy="292608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Factors Affecting Diffusion Rate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0" y="1298448"/>
            <a:ext cx="3566160" cy="299923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↑ Concentration gradient → ↑ rate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↑ Temperature → ↑ kinetic energy → ↑ rate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↑ Surface area → ↑ rate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↓ Distance (membrane thickness) → ↑ rate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Size of particles — smaller molecules diffuse faster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43484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4709159"/>
            <a:ext cx="8595360" cy="594359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In the lungs — O₂ diffuses from alveoli (high [O₂]) into blood (low [O₂]); CO₂ diffuses in the opposite direction. Always state the direction AND the concentration gradient.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367528"/>
            <a:ext cx="8595360" cy="274320"/>
          </a:xfrm>
          <a:prstGeom prst="rect">
            <a:avLst/>
          </a:prstGeom>
          <a:solidFill>
            <a:srgbClr val="E8722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💬 THINK–PAIR–SHARE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641848"/>
            <a:ext cx="8595360" cy="411480"/>
          </a:xfrm>
          <a:prstGeom prst="rect">
            <a:avLst/>
          </a:prstGeom>
          <a:solidFill>
            <a:srgbClr val="FFF0E5"/>
          </a:solidFill>
          <a:ln w="12700">
            <a:solidFill>
              <a:srgbClr val="E87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Why does a smell spread faster in a warm room than a cold room? Use diffusion theory in your answer.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15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Osmosis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A special type of diffusion — Required Practical 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502920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Definition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5029200" cy="29077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Osmosis = movement of WATER molecules from a DILUTE solution (high water potential) to a MORE CONCENTRATED solution (low water potential)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Movement is through a PARTIALLY PERMEABLE membrane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Only water moves — solute particles are too large to pass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Osmosis is PASSIVE — no ATP energy needed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Can cause cells to become TURGID (swollen) or PLASMOLYSED (shrunken)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0" y="1005840"/>
            <a:ext cx="3566160" cy="292608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Plant Cell Responses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0" y="1298448"/>
            <a:ext cx="3566160" cy="29077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In dilute solution: water enters by osmosis → cell TURGID (supports plant)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In concentrated solution: water leaves → PLASMOLYSIS (cell shrinks)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Animal cells: no cell wall → cell can LYSE (burst) if too much water enters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Required Practical: measure % mass change of potato in different sugar concentrations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% change = (change in mass ÷ original mass) × 100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34340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4617720"/>
            <a:ext cx="8595360" cy="54864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Always say water moves from HIGH water potential to LOW water potential (i.e. dilute → concentrated). Do NOT say 'water moves by diffusion' — osmosis is a specific type.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230368"/>
            <a:ext cx="8595360" cy="274320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🔺 HIGHER TIER CHALLENGE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504688"/>
            <a:ext cx="8595360" cy="594359"/>
          </a:xfrm>
          <a:prstGeom prst="rect">
            <a:avLst/>
          </a:prstGeom>
          <a:solidFill>
            <a:srgbClr val="E0F7FA"/>
          </a:solidFill>
          <a:ln w="12700">
            <a:solidFill>
              <a:srgbClr val="00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Required Practical calc: Potato piece: initial mass 5.0 g, final mass 4.5 g. % change = (–0.5 ÷ 5.0) × 100 = –10%. Negative = mass lost (water left by osmosis).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16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Active Transport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Moving substances AGAINST the concentration gradient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502920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Definition &amp; Key Points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5029200" cy="263347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Active transport = movement of substances from LOW → HIGH concentration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Moves AGAINST the concentration gradient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Requires ENERGY (ATP from respiration)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Uses CARRIER PROTEINS in the cell membrane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Allows cells to absorb substances even when they are in low concentration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0" y="1005840"/>
            <a:ext cx="3566160" cy="292608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Examples in Biology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0" y="1298448"/>
            <a:ext cx="3566160" cy="263347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Root hair cells: absorb mineral ions (nitrates) from soil against gradient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Small intestine: absorb glucose from gut into blood against gradient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Kidney tubules: reabsorb glucose from filtrate back into blood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Nerve cells: maintain ion concentrations across membranes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023360"/>
            <a:ext cx="8595360" cy="347472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b="1">
                <a:solidFill>
                  <a:srgbClr val="FFFFFF"/>
                </a:solidFill>
              </a:rPr>
              <a:t>   Process          Direction              Energy needed?    Examples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4370832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>
                <a:solidFill>
                  <a:srgbClr val="2B2B2B"/>
                </a:solidFill>
              </a:rPr>
              <a:t>   Diffusion           High → Low conc.       No (passive)      O₂ into cells, CO₂ out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4873752"/>
            <a:ext cx="8595360" cy="502920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>
                <a:solidFill>
                  <a:srgbClr val="2B2B2B"/>
                </a:solidFill>
              </a:rPr>
              <a:t>   Osmosis             High → Low H₂O pot.    No (passive)      Water into root cells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376672"/>
            <a:ext cx="8595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>
                <a:solidFill>
                  <a:srgbClr val="2B2B2B"/>
                </a:solidFill>
              </a:rPr>
              <a:t>   Active Transport    Low → High conc.       YES (ATP needed)  Glucose: gut → blood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589788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6172200"/>
            <a:ext cx="8595360" cy="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Active transport and diffusion can occur simultaneously across the same membrane in different directions!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17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Required Practicals &amp; Exam Calculations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Topic 1 — Skill Builder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859536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✅ Required Practicals in Topic 1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8595360" cy="15361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100">
                <a:solidFill>
                  <a:srgbClr val="2B2B2B"/>
                </a:solidFill>
              </a:rPr>
              <a:t>  • RP1: Observe plant and animal cells using a light microscope (prepare slides)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2B2B2B"/>
                </a:solidFill>
              </a:rPr>
              <a:t>  • RP3: Investigate effect of sugar concentration on osmosis in potato cylinders</a:t>
            </a:r>
          </a:p>
          <a:p>
            <a:pPr>
              <a:spcBef>
                <a:spcPts val="300"/>
              </a:spcBef>
            </a:pPr>
            <a:r>
              <a:rPr sz="1100">
                <a:solidFill>
                  <a:srgbClr val="2B2B2B"/>
                </a:solidFill>
              </a:rPr>
              <a:t>  • RP4: Investigate effect of pH / temperature on enzyme activity (e.g. amylase + starch)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2926080"/>
            <a:ext cx="4206240" cy="292608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📐 Key Calculations You Must Know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3218688"/>
            <a:ext cx="4206240" cy="208483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Magnification: M = I ÷ A  (image size ÷ actual size)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% mass change: (change in mass ÷ original mass) × 100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Rate of reaction: amount of product ÷ time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Unit conversions: m ↔ mm ↔ μm ↔ nm</a:t>
            </a:r>
          </a:p>
        </p:txBody>
      </p:sp>
      <p:sp>
        <p:nvSpPr>
          <p:cNvPr id="9" name="Rectangle 8"/>
          <p:cNvSpPr/>
          <p:nvPr/>
        </p:nvSpPr>
        <p:spPr>
          <a:xfrm>
            <a:off x="4754880" y="2926080"/>
            <a:ext cx="4114800" cy="292608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📝 Worked Example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0" y="3218688"/>
            <a:ext cx="4114800" cy="208483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Q: A cell image is 45 mm wide at ×300. What is its actual width?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A: Actual = image ÷ magnification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   = 45 ÷ 300 = 0.15 mm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   = 0.15 × 1000 = 150 μm  ✔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Q: Potato: 4.0 g → 3.6 g. % mass change?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   = (–0.4 ÷ 4.0) × 100 = –10%  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39496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669280"/>
            <a:ext cx="8595360" cy="45720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In Required Practical questions: always identify the independent variable, dependent variable, and control variables. Show your working for calculation marks.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18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GCSE Exam Practice Questions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Edexcel-Style — Topic 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2976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Q1. State THREE structures found in plant cells but NOT animal cells.  [3 marks]</a:t>
            </a:r>
          </a:p>
        </p:txBody>
      </p:sp>
      <p:sp>
        <p:nvSpPr>
          <p:cNvPr id="6" name="Rectangle 5"/>
          <p:cNvSpPr/>
          <p:nvPr/>
        </p:nvSpPr>
        <p:spPr>
          <a:xfrm>
            <a:off x="4846320" y="1005840"/>
            <a:ext cx="42976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Q2. Describe the lock-and-key model of enzyme action.  [3 marks]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2606040"/>
            <a:ext cx="42976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Q3. A potato chip has initial mass 6.0 g and final mass 5.4 g after being placed in salt solution. Calculate the % change in mass and explain what this tells you about osmosis.  [4 marks]</a:t>
            </a:r>
          </a:p>
        </p:txBody>
      </p:sp>
      <p:sp>
        <p:nvSpPr>
          <p:cNvPr id="8" name="Rectangle 7"/>
          <p:cNvSpPr/>
          <p:nvPr/>
        </p:nvSpPr>
        <p:spPr>
          <a:xfrm>
            <a:off x="4846320" y="2606040"/>
            <a:ext cx="42976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Q4. Explain why active transport, but not diffusion, can absorb mineral ions from a dilute soil solution into root hair cells.  [3 marks]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206240"/>
            <a:ext cx="429768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Q5. A student views a cell through a microscope. The image is 30 mm wide. The magnification is ×500. Calculate the actual width of the cell in μm.  [3 marks]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46320" y="4206240"/>
            <a:ext cx="4297680" cy="1508760"/>
          </a:xfrm>
          <a:prstGeom prst="rect">
            <a:avLst/>
          </a:prstGeom>
          <a:solidFill>
            <a:srgbClr val="E0F7FA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006080"/>
                </a:solidFill>
              </a:rPr>
              <a:t>  Q6H. 🔺 Explain why enzymes are denatured at high temperatures but not at low temperatures. Use the term 'active site' in your answer.  [4 marks — Higher]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" y="5870448"/>
            <a:ext cx="8595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1">
                <a:solidFill>
                  <a:srgbClr val="1A6B2E"/>
                </a:solidFill>
              </a:rPr>
              <a:t>📝  Mark scheme hints available on JDScience.  |  🔺 = Higher Tier only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19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Retrieval Starter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What do you already know?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1005840"/>
            <a:ext cx="8595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1A6B2E"/>
                </a:solidFill>
              </a:rPr>
              <a:t>⏱ 5 minutes — answer from memory, no notes!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463040"/>
            <a:ext cx="41148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1. Name THREE structures found in both plant and animal cells.</a:t>
            </a:r>
          </a:p>
          <a:p>
            <a:pPr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2. What is the function of the mitochondria?</a:t>
            </a:r>
          </a:p>
          <a:p>
            <a:pPr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3. Define the term 'diffusion'.</a:t>
            </a:r>
          </a:p>
          <a:p>
            <a:pPr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4. What does an enzyme do in the body?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4880" y="1463040"/>
            <a:ext cx="41148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5. Name the process by which water moves across a partially permeable membrane.</a:t>
            </a:r>
          </a:p>
          <a:p>
            <a:pPr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6. Which cell organelle controls the activities of the cell?</a:t>
            </a:r>
          </a:p>
          <a:p>
            <a:pPr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7. What is the difference between a eukaryotic and prokaryotic cell?</a:t>
            </a:r>
          </a:p>
          <a:p>
            <a:pPr>
              <a:spcBef>
                <a:spcPts val="800"/>
              </a:spcBef>
            </a:pPr>
            <a:r>
              <a:rPr sz="1150">
                <a:solidFill>
                  <a:srgbClr val="2B2B2B"/>
                </a:solidFill>
              </a:rPr>
              <a:t>  8. Give ONE way a sperm cell is adapted for its function.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2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77240"/>
            <a:ext cx="9144000" cy="9144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91440"/>
            <a:ext cx="8595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Homework &amp; Further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85800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1">
                <a:solidFill>
                  <a:srgbClr val="D6F0DC"/>
                </a:solidFill>
              </a:rPr>
              <a:t>Topic 1 — Key Concepts in Biology  |  JDScience Education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5029200" cy="3840480"/>
          </a:xfrm>
          <a:prstGeom prst="rect">
            <a:avLst/>
          </a:prstGeom>
          <a:solidFill>
            <a:srgbClr val="125022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F5C518"/>
                </a:solidFill>
              </a:rPr>
              <a:t>  📋 Homework Tasks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1. Learn all cell structures for animal, plant and bacterial cells (use flashcards)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2. Complete the osmosis Required Practical write-up (RP3)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3. Practise magnification calculations — at least 5 questions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4. Draw and label the lock-and-key model from memory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5. Answer Edexcel past paper questions on Topic 1 enzymes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6. HIGHER: Revise unit conversions (μm, nm, mm) and standard form</a:t>
            </a:r>
          </a:p>
        </p:txBody>
      </p:sp>
      <p:sp>
        <p:nvSpPr>
          <p:cNvPr id="7" name="Rectangle 6"/>
          <p:cNvSpPr/>
          <p:nvPr/>
        </p:nvSpPr>
        <p:spPr>
          <a:xfrm>
            <a:off x="5577840" y="1097280"/>
            <a:ext cx="3291840" cy="3840480"/>
          </a:xfrm>
          <a:prstGeom prst="rect">
            <a:avLst/>
          </a:prstGeom>
          <a:solidFill>
            <a:srgbClr val="125022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5C518"/>
                </a:solidFill>
              </a:rPr>
              <a:t>  📚 Revision Resources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JDScience revision videos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Edexcel GCSE Biology Spec (Topic 1)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Seneca Learning — Topic 1 tasks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BBC Bitesize — Cell biology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Kerboodle — Chapter 1 activities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Past papers: 2019–2024 (Paper 1)</a:t>
            </a:r>
          </a:p>
          <a:p>
            <a:pPr>
              <a:spcBef>
                <a:spcPts val="500"/>
              </a:spcBef>
            </a:pPr>
            <a:r>
              <a:rPr sz="1050">
                <a:solidFill>
                  <a:srgbClr val="FFFFFF"/>
                </a:solidFill>
              </a:rPr>
              <a:t>  ✔ Flashcards: all key definitions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" y="5074920"/>
            <a:ext cx="8595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5C518"/>
                </a:solidFill>
              </a:rPr>
              <a:t>JDScience Education  |  Learn Smarter • Revise Better • Achieve More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" y="5486400"/>
            <a:ext cx="8595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>
                <a:solidFill>
                  <a:srgbClr val="D6F0DC"/>
                </a:solidFill>
              </a:rPr>
              <a:t>Edexcel GCSE Biology  |  Topic 1: Key Concepts in Biology  |  © JDScience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20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Characteristics of Living Organisms &amp; Cell Theory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502920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The Seven Characteristics of Life  (MRSGREN)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5029200" cy="33649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Movement – organisms can move (or move substances inside them)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Respiration – release energy from food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Sensitivity – detect and respond to changes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Growth – increase in size or cell number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Reproduction – produce offspring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Excretion – remove waste products of metabolism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Nutrition – obtain food / raw materials for energy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4960" y="1005840"/>
            <a:ext cx="347472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Cell Theory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4960" y="1298448"/>
            <a:ext cx="3474720" cy="263347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All living organisms are made of one or more cells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Cells are the basic structural and functional unit of life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All cells come from pre-existing cells (cell division)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Eukaryotic cells have a true membrane-bound nucleus</a:t>
            </a:r>
          </a:p>
          <a:p>
            <a:pPr>
              <a:spcBef>
                <a:spcPts val="300"/>
              </a:spcBef>
            </a:pPr>
            <a:r>
              <a:rPr sz="1000">
                <a:solidFill>
                  <a:srgbClr val="2B2B2B"/>
                </a:solidFill>
              </a:rPr>
              <a:t>  • Prokaryotic cells have NO membrane-bound nucleus</a:t>
            </a:r>
          </a:p>
        </p:txBody>
      </p:sp>
      <p:sp>
        <p:nvSpPr>
          <p:cNvPr id="9" name="Rectangle 8"/>
          <p:cNvSpPr/>
          <p:nvPr/>
        </p:nvSpPr>
        <p:spPr>
          <a:xfrm>
            <a:off x="5394960" y="4023360"/>
            <a:ext cx="347472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94960" y="4297680"/>
            <a:ext cx="3474720" cy="64008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Examiners love asking for ALL seven characteristics — learn the MRSGREN mnemonic!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4800600"/>
            <a:ext cx="5029200" cy="274320"/>
          </a:xfrm>
          <a:prstGeom prst="rect">
            <a:avLst/>
          </a:prstGeom>
          <a:solidFill>
            <a:srgbClr val="E8722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💬 THINK–PAIR–SHARE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074920"/>
            <a:ext cx="5029200" cy="548640"/>
          </a:xfrm>
          <a:prstGeom prst="rect">
            <a:avLst/>
          </a:prstGeom>
          <a:solidFill>
            <a:srgbClr val="FFF0E5"/>
          </a:solidFill>
          <a:ln w="12700">
            <a:solidFill>
              <a:srgbClr val="E87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Discuss: Is a virus alive? Use MRSGREN to justify your answer.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3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Animal Cells (Eukaryotic)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Typical size: 10–30 μm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75488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Key Structures &amp; Functions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754880" cy="31821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Cell membrane – controls movement of substances in and out (selectively permeable)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Cytoplasm – site of metabolic reactions; contains dissolved enzymes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Nucleus – contains DNA / genetic material; controls cell activities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Mitochondria – site of aerobic respiration; releases ATP energy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Ribosomes – site of protein synthesis (translation of mRNA)</a:t>
            </a:r>
          </a:p>
        </p:txBody>
      </p:sp>
      <p:sp>
        <p:nvSpPr>
          <p:cNvPr id="7" name="Rectangle 6"/>
          <p:cNvSpPr/>
          <p:nvPr/>
        </p:nvSpPr>
        <p:spPr>
          <a:xfrm>
            <a:off x="5212080" y="1005840"/>
            <a:ext cx="365760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00">
                <a:solidFill>
                  <a:srgbClr val="1A6B2E"/>
                </a:solidFill>
              </a:rPr>
              <a:t>
       ╭────────────────────╮
       │  Nucleus  ●         │
       │   Mitochondria ▣   │
       │  Ribosomes ···      │
       │  Cytoplasm           │
       ╰────────────────────╯
         Cell Membrane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461772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892040"/>
            <a:ext cx="8595360" cy="64008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Animal cells do NOT have a cell wall, chloroplasts or a large permanent vacuole — learn what they LACK as well as what they have.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" y="5669280"/>
            <a:ext cx="8595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Spec link: Edexcel B1.1 | Typical animal cell size = 10–30 μm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4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Plant Cells (Eukaryotic)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Typical size: 10–100 μm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75488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All structures of animal cells PLUS…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754880" cy="263347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Cell wall – made of cellulose; provides strength and support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Chloroplasts – contain chlorophyll; absorb light for photosynthesis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Large permanent vacuole – contains cell sap; maintains turgor pressure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(Some plant cells also contain starch grains for storage)</a:t>
            </a:r>
          </a:p>
        </p:txBody>
      </p:sp>
      <p:sp>
        <p:nvSpPr>
          <p:cNvPr id="7" name="Rectangle 6"/>
          <p:cNvSpPr/>
          <p:nvPr/>
        </p:nvSpPr>
        <p:spPr>
          <a:xfrm>
            <a:off x="5212080" y="1005840"/>
            <a:ext cx="36576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950">
                <a:solidFill>
                  <a:srgbClr val="1A6B2E"/>
                </a:solidFill>
              </a:rPr>
              <a:t>
  ┌──────────────────────┐
  │ Cell wall (cellulose) │
  │  ┌──────────────────┐│
  │  │Nucleus ● Vacu.▭  ││
  │  │Chloroplast 🌿     ││
  │  │Mitochondria ▣    ││
  │  └──────────────────┘│
  └──────────────────────┘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4023360"/>
            <a:ext cx="8595360" cy="274320"/>
          </a:xfrm>
          <a:prstGeom prst="rect">
            <a:avLst/>
          </a:prstGeom>
          <a:solidFill>
            <a:srgbClr val="E8722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💬 THINK–PAIR–SHARE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297680"/>
            <a:ext cx="8595360" cy="502920"/>
          </a:xfrm>
          <a:prstGeom prst="rect">
            <a:avLst/>
          </a:prstGeom>
          <a:solidFill>
            <a:srgbClr val="FFF0E5"/>
          </a:solidFill>
          <a:ln w="12700">
            <a:solidFill>
              <a:srgbClr val="E87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Why do plant cells need chloroplasts but animal cells do not? Think about how each gets its energy.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489204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166359"/>
            <a:ext cx="8595360" cy="64008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You must know THREE extra structures in plant cells: cell wall, chloroplasts, and large permanent vacuole. Do not confuse the vacuole with the cell membrane!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4320" y="5852160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Spec link: Edexcel B1.1 | Typical plant cell size = 10–100 μm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5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Prokaryotic (Bacterial) Cells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Typical size: ~2 μm  |  1000× smaller than eukaryotic cells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75488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What bacterial cells HAVE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754880" cy="33649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Cytoplasm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Cell membrane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Cell wall (NOT cellulose — made of peptidoglycan)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Ribosomes (smaller than eukaryotic ribosomes)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Circular DNA (chromosome) — free-floating in cytoplasm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Plasmids — small rings of extra DNA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Flagella — whip-like tail for movement (some bacteria)</a:t>
            </a:r>
          </a:p>
        </p:txBody>
      </p:sp>
      <p:sp>
        <p:nvSpPr>
          <p:cNvPr id="7" name="Rectangle 6"/>
          <p:cNvSpPr/>
          <p:nvPr/>
        </p:nvSpPr>
        <p:spPr>
          <a:xfrm>
            <a:off x="5212080" y="1005840"/>
            <a:ext cx="3657600" cy="292608"/>
          </a:xfrm>
          <a:prstGeom prst="rect">
            <a:avLst/>
          </a:prstGeom>
          <a:solidFill>
            <a:srgbClr val="E8722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What bacterial cells LACK</a:t>
            </a:r>
          </a:p>
        </p:txBody>
      </p:sp>
      <p:sp>
        <p:nvSpPr>
          <p:cNvPr id="8" name="Rectangle 7"/>
          <p:cNvSpPr/>
          <p:nvPr/>
        </p:nvSpPr>
        <p:spPr>
          <a:xfrm>
            <a:off x="5212080" y="1298448"/>
            <a:ext cx="3657600" cy="199339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No membrane-bound nucleus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No mitochondria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No chloroplasts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No endoplasmic reticulum</a:t>
            </a:r>
          </a:p>
        </p:txBody>
      </p:sp>
      <p:sp>
        <p:nvSpPr>
          <p:cNvPr id="9" name="Rectangle 8"/>
          <p:cNvSpPr/>
          <p:nvPr/>
        </p:nvSpPr>
        <p:spPr>
          <a:xfrm>
            <a:off x="5212080" y="3383280"/>
            <a:ext cx="365760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12080" y="3657600"/>
            <a:ext cx="3657600" cy="1005839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Key exam point: bacteria have DNA but NO nucleus. The DNA floats freely in the cytoplasm. Plasmids are SEPARATE from the main chromosome.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4754880"/>
            <a:ext cx="4754880" cy="274320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🔺 HIGHER TIER CHALLENGE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029200"/>
            <a:ext cx="4754880" cy="640080"/>
          </a:xfrm>
          <a:prstGeom prst="rect">
            <a:avLst/>
          </a:prstGeom>
          <a:solidFill>
            <a:srgbClr val="E0F7FA"/>
          </a:solidFill>
          <a:ln w="12700">
            <a:solidFill>
              <a:srgbClr val="00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Calculate: if a bacterium is 2 μm and an animal cell is 20 μm, how many times larger is the animal cell? (Answer: 10×)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" y="5760720"/>
            <a:ext cx="85953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1">
                <a:solidFill>
                  <a:srgbClr val="1A6B2E"/>
                </a:solidFill>
              </a:rPr>
              <a:t>📐 Spec link: Edexcel B1.2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6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Comparing Plant, Animal &amp; Bacterial Cells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8595360" cy="36576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 Feature                    Animal Cell      Plant Cell       Bacterial Cell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371600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Cell membrane               ✔                ✔                ✔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801368"/>
            <a:ext cx="8595360" cy="429768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Cytoplasm                   ✔                ✔                ✔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2231136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Ribosomes                   ✔                ✔                ✔ (smaller)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2660904"/>
            <a:ext cx="8595360" cy="429768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Nucleus                     ✔                ✔                ✘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3090672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Mitochondria                ✔                ✔                ✘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3520439"/>
            <a:ext cx="8595360" cy="429768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Cell wall                   ✘                ✔ (cellulose)    ✔ (peptidoglycan)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3950208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Chloroplasts                ✘                ✔                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4379976"/>
            <a:ext cx="8595360" cy="429768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Large vacuole               ✘                ✔                ✘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4809744"/>
            <a:ext cx="8595360" cy="429768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Plasmids                    ✘                ✘                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4320" y="5239512"/>
            <a:ext cx="8595360" cy="429768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>
                <a:solidFill>
                  <a:srgbClr val="2B2B2B"/>
                </a:solidFill>
              </a:rPr>
              <a:t>   Circular DNA                ✘                ✘                ✔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" y="571500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4320" y="5989320"/>
            <a:ext cx="8595360" cy="54864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Examiners often give 4-mark table questions. Make sure you know which structures are ONLY in bacteria (plasmids, circular DNA) and ONLY in plants (chloroplasts, large vacuole, cellulose cell wall).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7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Cell Specialisation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How cells become adapted for their function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1005840"/>
            <a:ext cx="8595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B2B2B"/>
                </a:solidFill>
              </a:rPr>
              <a:t>Cells differentiate — they develop specialised structures to carry out a particular function. Most differentiation occurs during development.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600200"/>
            <a:ext cx="420624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150" b="1">
                <a:solidFill>
                  <a:srgbClr val="1A6B2E"/>
                </a:solidFill>
              </a:rPr>
              <a:t>  Red Blood Cell</a:t>
            </a:r>
          </a:p>
          <a:p>
            <a:r>
              <a:rPr sz="1000">
                <a:solidFill>
                  <a:srgbClr val="2B2B2B"/>
                </a:solidFill>
              </a:rPr>
              <a:t>  Function: Carries O₂ around the body</a:t>
            </a:r>
          </a:p>
          <a:p>
            <a:r>
              <a:rPr sz="1000">
                <a:solidFill>
                  <a:srgbClr val="2B2B2B"/>
                </a:solidFill>
              </a:rPr>
              <a:t>  Adaptations:
  Biconcave disc — large SA
  No nucleus — more room for Hb
  Contains haemoglobin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4880" y="1600200"/>
            <a:ext cx="420624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150" b="1">
                <a:solidFill>
                  <a:srgbClr val="1A6B2E"/>
                </a:solidFill>
              </a:rPr>
              <a:t>  Nerve Cell (Neurone)</a:t>
            </a:r>
          </a:p>
          <a:p>
            <a:r>
              <a:rPr sz="1000">
                <a:solidFill>
                  <a:srgbClr val="2B2B2B"/>
                </a:solidFill>
              </a:rPr>
              <a:t>  Function: Transmits electrical impulses</a:t>
            </a:r>
          </a:p>
          <a:p>
            <a:r>
              <a:rPr sz="1000">
                <a:solidFill>
                  <a:srgbClr val="2B2B2B"/>
                </a:solidFill>
              </a:rPr>
              <a:t>  Adaptations:
  Long axon for speed
  Myelin sheath for insulation
  Many dendrites for connections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320" y="3749039"/>
            <a:ext cx="420624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150" b="1">
                <a:solidFill>
                  <a:srgbClr val="1A6B2E"/>
                </a:solidFill>
              </a:rPr>
              <a:t>  Ciliated Epithelial</a:t>
            </a:r>
          </a:p>
          <a:p>
            <a:r>
              <a:rPr sz="1000">
                <a:solidFill>
                  <a:srgbClr val="2B2B2B"/>
                </a:solidFill>
              </a:rPr>
              <a:t>  Function: Moves mucus up the airway</a:t>
            </a:r>
          </a:p>
          <a:p>
            <a:r>
              <a:rPr sz="1000">
                <a:solidFill>
                  <a:srgbClr val="2B2B2B"/>
                </a:solidFill>
              </a:rPr>
              <a:t>  Adaptations:
  Hair-like cilia on surface
  Many mitochondria
  Arranged in sheets</a:t>
            </a:r>
          </a:p>
        </p:txBody>
      </p:sp>
      <p:sp>
        <p:nvSpPr>
          <p:cNvPr id="9" name="Rectangle 8"/>
          <p:cNvSpPr/>
          <p:nvPr/>
        </p:nvSpPr>
        <p:spPr>
          <a:xfrm>
            <a:off x="4754880" y="3749039"/>
            <a:ext cx="420624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150" b="1">
                <a:solidFill>
                  <a:srgbClr val="1A6B2E"/>
                </a:solidFill>
              </a:rPr>
              <a:t>  White Blood Cell</a:t>
            </a:r>
          </a:p>
          <a:p>
            <a:r>
              <a:rPr sz="1000">
                <a:solidFill>
                  <a:srgbClr val="2B2B2B"/>
                </a:solidFill>
              </a:rPr>
              <a:t>  Function: Fights infection / immunity</a:t>
            </a:r>
          </a:p>
          <a:p>
            <a:r>
              <a:rPr sz="1000">
                <a:solidFill>
                  <a:srgbClr val="2B2B2B"/>
                </a:solidFill>
              </a:rPr>
              <a:t>  Adaptations:
  Large irregular nucleus
  Can change shape (phagocytosis)
  Produces antibodies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571500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989320"/>
            <a:ext cx="8595360" cy="50292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Always link the adaptation to the function: e.g. 'the biconcave shape INCREASES surface area so MORE oxygen can be loaded'.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8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2400" b="1">
                <a:solidFill>
                  <a:srgbClr val="FFFFFF"/>
                </a:solidFill>
              </a:rPr>
              <a:t>  Gametes — Egg &amp; Sperm Cells</a:t>
            </a:r>
          </a:p>
          <a:p>
            <a:pPr algn="l"/>
            <a:r>
              <a:rPr sz="1300" i="1">
                <a:solidFill>
                  <a:srgbClr val="D6F0DC"/>
                </a:solidFill>
              </a:rPr>
              <a:t>  Specialised reproductive cells (haploid — 23 chromosomes)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77240"/>
            <a:ext cx="9144000" cy="137160"/>
          </a:xfrm>
          <a:prstGeom prst="rect">
            <a:avLst/>
          </a:prstGeom>
          <a:solidFill>
            <a:srgbClr val="2E8B45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4320" y="1005840"/>
            <a:ext cx="420624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🥚 Egg Cell (Ovum)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298448"/>
            <a:ext cx="4206240" cy="31821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Large size — stores nutrients (yolk) for embryo development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Many mitochondria — provide energy for early cell division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Zona pellucida (jelly coat) — hardens after fertilisation to prevent polyspermy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Haploid nucleus — contains 23 chromosomes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Embedded in follicle cells in the ovary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754880" y="1005840"/>
            <a:ext cx="4114800" cy="292608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/>
            <a:r>
              <a:rPr sz="1200" b="1">
                <a:solidFill>
                  <a:srgbClr val="FFFFFF"/>
                </a:solidFill>
              </a:rPr>
              <a:t>  🔬 Sperm Cell</a:t>
            </a:r>
          </a:p>
        </p:txBody>
      </p:sp>
      <p:sp>
        <p:nvSpPr>
          <p:cNvPr id="8" name="Rectangle 7"/>
          <p:cNvSpPr/>
          <p:nvPr/>
        </p:nvSpPr>
        <p:spPr>
          <a:xfrm>
            <a:off x="4754880" y="1298448"/>
            <a:ext cx="4114800" cy="3182112"/>
          </a:xfrm>
          <a:prstGeom prst="rect">
            <a:avLst/>
          </a:prstGeom>
          <a:solidFill>
            <a:srgbClr val="D6F0DC"/>
          </a:solidFill>
          <a:ln w="12700">
            <a:solidFill>
              <a:srgbClr val="2E8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Streamlined head — reduces drag for swimming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Acrosome (tip) — packed with enzymes to digest zona pellucida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Long flagellum (tail) — propels sperm towards egg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Many mitochondria in midpiece — provide ATP energy for swimming</a:t>
            </a:r>
          </a:p>
          <a:p>
            <a:pPr>
              <a:spcBef>
                <a:spcPts val="300"/>
              </a:spcBef>
            </a:pPr>
            <a:r>
              <a:rPr sz="1050">
                <a:solidFill>
                  <a:srgbClr val="2B2B2B"/>
                </a:solidFill>
              </a:rPr>
              <a:t>  • Haploid nucleus — contains 23 chromosomes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" y="4617720"/>
            <a:ext cx="8595360" cy="274320"/>
          </a:xfrm>
          <a:prstGeom prst="rect">
            <a:avLst/>
          </a:prstGeom>
          <a:solidFill>
            <a:srgbClr val="F5C518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2B2B2B"/>
                </a:solidFill>
              </a:rPr>
              <a:t>  ⭐ EXAMINER TIP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320" y="4892040"/>
            <a:ext cx="8595360" cy="640080"/>
          </a:xfrm>
          <a:prstGeom prst="rect">
            <a:avLst/>
          </a:prstGeom>
          <a:solidFill>
            <a:srgbClr val="FFF8DC"/>
          </a:solidFill>
          <a:ln w="12700">
            <a:solidFill>
              <a:srgbClr val="F5C51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Exam Q: 'Explain how the sperm cell is adapted for fertilisation.' — Always mention the SPECIFIC feature AND how it helps (e.g. acrosome contains enzymes to digest egg coat, allowing sperm to enter).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4320" y="5577840"/>
            <a:ext cx="8595360" cy="274320"/>
          </a:xfrm>
          <a:prstGeom prst="rect">
            <a:avLst/>
          </a:prstGeom>
          <a:solidFill>
            <a:srgbClr val="008B8B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  🔺 HIGHER TIER CHALLENGE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4320" y="5852159"/>
            <a:ext cx="8595360" cy="228600"/>
          </a:xfrm>
          <a:prstGeom prst="rect">
            <a:avLst/>
          </a:prstGeom>
          <a:solidFill>
            <a:srgbClr val="E0F7FA"/>
          </a:solidFill>
          <a:ln w="12700">
            <a:solidFill>
              <a:srgbClr val="008B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050">
                <a:solidFill>
                  <a:srgbClr val="2B2B2B"/>
                </a:solidFill>
              </a:rPr>
              <a:t>  Gametes are produced by MEIOSIS (not mitosis). Meiosis halves the chromosome number so fertilisation restores the diploid number (46). This is covered in Topic 2.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1A6B2E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" y="6400800"/>
            <a:ext cx="5486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i="1">
                <a:solidFill>
                  <a:srgbClr val="D6F0DC"/>
                </a:solidFill>
              </a:rPr>
              <a:t>  JDScience Education  |  Learn Smarter • Revise Better • Achieve 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6400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D6F0DC"/>
                </a:solidFill>
              </a:rPr>
              <a:t>Edexcel GCSE Biology | Topic 1 | Slide 9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